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59" r:id="rId4"/>
    <p:sldId id="258" r:id="rId5"/>
    <p:sldId id="260" r:id="rId6"/>
    <p:sldId id="261" r:id="rId7"/>
    <p:sldId id="262" r:id="rId8"/>
    <p:sldId id="268" r:id="rId9"/>
    <p:sldId id="269" r:id="rId10"/>
    <p:sldId id="265" r:id="rId11"/>
    <p:sldId id="266" r:id="rId1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42444-C707-4CE3-921E-49251A5611B7}" v="11" dt="2025-09-28T14:56:06.094"/>
    <p1510:client id="{CD36127E-7BBE-4AA5-B63F-88554ECF7562}" v="3" dt="2025-09-28T19:16:19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70960" autoAdjust="0"/>
  </p:normalViewPr>
  <p:slideViewPr>
    <p:cSldViewPr snapToGrid="0" snapToObjects="1">
      <p:cViewPr>
        <p:scale>
          <a:sx n="95" d="100"/>
          <a:sy n="95" d="100"/>
        </p:scale>
        <p:origin x="5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bih Fatima" userId="1bfc5837-7f35-42e4-8f44-176c47f815d8" providerId="ADAL" clId="{3FE161B3-05B9-486D-8A35-14CCA4D9D23C}"/>
    <pc:docChg chg="undo custSel addSld delSld modSld sldOrd">
      <pc:chgData name="Shabih Fatima" userId="1bfc5837-7f35-42e4-8f44-176c47f815d8" providerId="ADAL" clId="{3FE161B3-05B9-486D-8A35-14CCA4D9D23C}" dt="2025-09-28T19:25:09.484" v="175" actId="20577"/>
      <pc:docMkLst>
        <pc:docMk/>
      </pc:docMkLst>
      <pc:sldChg chg="modNotesTx">
        <pc:chgData name="Shabih Fatima" userId="1bfc5837-7f35-42e4-8f44-176c47f815d8" providerId="ADAL" clId="{3FE161B3-05B9-486D-8A35-14CCA4D9D23C}" dt="2025-09-28T19:18:08.225" v="153" actId="20577"/>
        <pc:sldMkLst>
          <pc:docMk/>
          <pc:sldMk cId="0" sldId="256"/>
        </pc:sldMkLst>
      </pc:sldChg>
      <pc:sldChg chg="del modNotesTx">
        <pc:chgData name="Shabih Fatima" userId="1bfc5837-7f35-42e4-8f44-176c47f815d8" providerId="ADAL" clId="{3FE161B3-05B9-486D-8A35-14CCA4D9D23C}" dt="2025-09-28T19:19:10.231" v="156" actId="2696"/>
        <pc:sldMkLst>
          <pc:docMk/>
          <pc:sldMk cId="0" sldId="257"/>
        </pc:sldMkLst>
      </pc:sldChg>
      <pc:sldChg chg="ord modNotesTx">
        <pc:chgData name="Shabih Fatima" userId="1bfc5837-7f35-42e4-8f44-176c47f815d8" providerId="ADAL" clId="{3FE161B3-05B9-486D-8A35-14CCA4D9D23C}" dt="2025-09-28T19:20:54.176" v="163" actId="20577"/>
        <pc:sldMkLst>
          <pc:docMk/>
          <pc:sldMk cId="0" sldId="258"/>
        </pc:sldMkLst>
      </pc:sldChg>
      <pc:sldChg chg="modSp mod ord modNotesTx">
        <pc:chgData name="Shabih Fatima" userId="1bfc5837-7f35-42e4-8f44-176c47f815d8" providerId="ADAL" clId="{3FE161B3-05B9-486D-8A35-14CCA4D9D23C}" dt="2025-09-28T19:18:22.478" v="155" actId="20577"/>
        <pc:sldMkLst>
          <pc:docMk/>
          <pc:sldMk cId="0" sldId="259"/>
        </pc:sldMkLst>
        <pc:spChg chg="mod">
          <ac:chgData name="Shabih Fatima" userId="1bfc5837-7f35-42e4-8f44-176c47f815d8" providerId="ADAL" clId="{3FE161B3-05B9-486D-8A35-14CCA4D9D23C}" dt="2025-09-25T19:07:07.712" v="11" actId="1076"/>
          <ac:spMkLst>
            <pc:docMk/>
            <pc:sldMk cId="0" sldId="259"/>
            <ac:spMk id="25" creationId="{00000000-0000-0000-0000-000000000000}"/>
          </ac:spMkLst>
        </pc:spChg>
        <pc:spChg chg="mod">
          <ac:chgData name="Shabih Fatima" userId="1bfc5837-7f35-42e4-8f44-176c47f815d8" providerId="ADAL" clId="{3FE161B3-05B9-486D-8A35-14CCA4D9D23C}" dt="2025-09-28T10:20:35.443" v="107" actId="1076"/>
          <ac:spMkLst>
            <pc:docMk/>
            <pc:sldMk cId="0" sldId="259"/>
            <ac:spMk id="32" creationId="{00000000-0000-0000-0000-000000000000}"/>
          </ac:spMkLst>
        </pc:spChg>
        <pc:spChg chg="mod">
          <ac:chgData name="Shabih Fatima" userId="1bfc5837-7f35-42e4-8f44-176c47f815d8" providerId="ADAL" clId="{3FE161B3-05B9-486D-8A35-14CCA4D9D23C}" dt="2025-09-28T10:20:47.242" v="108" actId="1076"/>
          <ac:spMkLst>
            <pc:docMk/>
            <pc:sldMk cId="0" sldId="259"/>
            <ac:spMk id="33" creationId="{00000000-0000-0000-0000-000000000000}"/>
          </ac:spMkLst>
        </pc:spChg>
        <pc:spChg chg="mod">
          <ac:chgData name="Shabih Fatima" userId="1bfc5837-7f35-42e4-8f44-176c47f815d8" providerId="ADAL" clId="{3FE161B3-05B9-486D-8A35-14CCA4D9D23C}" dt="2025-09-28T10:21:37.920" v="114" actId="1076"/>
          <ac:spMkLst>
            <pc:docMk/>
            <pc:sldMk cId="0" sldId="259"/>
            <ac:spMk id="35" creationId="{00000000-0000-0000-0000-000000000000}"/>
          </ac:spMkLst>
        </pc:spChg>
        <pc:picChg chg="mod">
          <ac:chgData name="Shabih Fatima" userId="1bfc5837-7f35-42e4-8f44-176c47f815d8" providerId="ADAL" clId="{3FE161B3-05B9-486D-8A35-14CCA4D9D23C}" dt="2025-09-25T19:07:12.919" v="12" actId="1036"/>
          <ac:picMkLst>
            <pc:docMk/>
            <pc:sldMk cId="0" sldId="259"/>
            <ac:picMk id="2" creationId="{00000000-0000-0000-0000-000000000000}"/>
          </ac:picMkLst>
        </pc:picChg>
        <pc:picChg chg="mod">
          <ac:chgData name="Shabih Fatima" userId="1bfc5837-7f35-42e4-8f44-176c47f815d8" providerId="ADAL" clId="{3FE161B3-05B9-486D-8A35-14CCA4D9D23C}" dt="2025-09-28T10:21:31.771" v="113" actId="1076"/>
          <ac:picMkLst>
            <pc:docMk/>
            <pc:sldMk cId="0" sldId="259"/>
            <ac:picMk id="5" creationId="{00000000-0000-0000-0000-000000000000}"/>
          </ac:picMkLst>
        </pc:picChg>
        <pc:picChg chg="mod">
          <ac:chgData name="Shabih Fatima" userId="1bfc5837-7f35-42e4-8f44-176c47f815d8" providerId="ADAL" clId="{3FE161B3-05B9-486D-8A35-14CCA4D9D23C}" dt="2025-09-28T10:20:21.974" v="106" actId="1076"/>
          <ac:picMkLst>
            <pc:docMk/>
            <pc:sldMk cId="0" sldId="259"/>
            <ac:picMk id="8" creationId="{00000000-0000-0000-0000-000000000000}"/>
          </ac:picMkLst>
        </pc:picChg>
        <pc:picChg chg="mod">
          <ac:chgData name="Shabih Fatima" userId="1bfc5837-7f35-42e4-8f44-176c47f815d8" providerId="ADAL" clId="{3FE161B3-05B9-486D-8A35-14CCA4D9D23C}" dt="2025-09-28T10:21:24.080" v="111" actId="1076"/>
          <ac:picMkLst>
            <pc:docMk/>
            <pc:sldMk cId="0" sldId="259"/>
            <ac:picMk id="10" creationId="{00000000-0000-0000-0000-000000000000}"/>
          </ac:picMkLst>
        </pc:picChg>
      </pc:sldChg>
      <pc:sldChg chg="modSp mod ord modNotesTx">
        <pc:chgData name="Shabih Fatima" userId="1bfc5837-7f35-42e4-8f44-176c47f815d8" providerId="ADAL" clId="{3FE161B3-05B9-486D-8A35-14CCA4D9D23C}" dt="2025-09-28T19:19:23.388" v="157" actId="20577"/>
        <pc:sldMkLst>
          <pc:docMk/>
          <pc:sldMk cId="0" sldId="260"/>
        </pc:sldMkLst>
        <pc:spChg chg="mod">
          <ac:chgData name="Shabih Fatima" userId="1bfc5837-7f35-42e4-8f44-176c47f815d8" providerId="ADAL" clId="{3FE161B3-05B9-486D-8A35-14CCA4D9D23C}" dt="2025-09-25T19:05:24.812" v="8" actId="1076"/>
          <ac:spMkLst>
            <pc:docMk/>
            <pc:sldMk cId="0" sldId="260"/>
            <ac:spMk id="20" creationId="{00000000-0000-0000-0000-000000000000}"/>
          </ac:spMkLst>
        </pc:spChg>
        <pc:spChg chg="mod">
          <ac:chgData name="Shabih Fatima" userId="1bfc5837-7f35-42e4-8f44-176c47f815d8" providerId="ADAL" clId="{3FE161B3-05B9-486D-8A35-14CCA4D9D23C}" dt="2025-09-25T19:05:30.936" v="9" actId="1076"/>
          <ac:spMkLst>
            <pc:docMk/>
            <pc:sldMk cId="0" sldId="260"/>
            <ac:spMk id="21" creationId="{00000000-0000-0000-0000-000000000000}"/>
          </ac:spMkLst>
        </pc:spChg>
        <pc:spChg chg="mod">
          <ac:chgData name="Shabih Fatima" userId="1bfc5837-7f35-42e4-8f44-176c47f815d8" providerId="ADAL" clId="{3FE161B3-05B9-486D-8A35-14CCA4D9D23C}" dt="2025-09-25T19:04:50.136" v="2" actId="1076"/>
          <ac:spMkLst>
            <pc:docMk/>
            <pc:sldMk cId="0" sldId="260"/>
            <ac:spMk id="22" creationId="{00000000-0000-0000-0000-000000000000}"/>
          </ac:spMkLst>
        </pc:spChg>
        <pc:spChg chg="mod">
          <ac:chgData name="Shabih Fatima" userId="1bfc5837-7f35-42e4-8f44-176c47f815d8" providerId="ADAL" clId="{3FE161B3-05B9-486D-8A35-14CCA4D9D23C}" dt="2025-09-25T19:04:40.538" v="1" actId="1076"/>
          <ac:spMkLst>
            <pc:docMk/>
            <pc:sldMk cId="0" sldId="260"/>
            <ac:spMk id="23" creationId="{00000000-0000-0000-0000-000000000000}"/>
          </ac:spMkLst>
        </pc:spChg>
        <pc:picChg chg="mod">
          <ac:chgData name="Shabih Fatima" userId="1bfc5837-7f35-42e4-8f44-176c47f815d8" providerId="ADAL" clId="{3FE161B3-05B9-486D-8A35-14CCA4D9D23C}" dt="2025-09-25T19:05:07.379" v="5" actId="1076"/>
          <ac:picMkLst>
            <pc:docMk/>
            <pc:sldMk cId="0" sldId="260"/>
            <ac:picMk id="5" creationId="{00000000-0000-0000-0000-000000000000}"/>
          </ac:picMkLst>
        </pc:picChg>
        <pc:picChg chg="mod">
          <ac:chgData name="Shabih Fatima" userId="1bfc5837-7f35-42e4-8f44-176c47f815d8" providerId="ADAL" clId="{3FE161B3-05B9-486D-8A35-14CCA4D9D23C}" dt="2025-09-25T19:05:11.796" v="6" actId="1076"/>
          <ac:picMkLst>
            <pc:docMk/>
            <pc:sldMk cId="0" sldId="260"/>
            <ac:picMk id="6" creationId="{00000000-0000-0000-0000-000000000000}"/>
          </ac:picMkLst>
        </pc:picChg>
        <pc:picChg chg="mod">
          <ac:chgData name="Shabih Fatima" userId="1bfc5837-7f35-42e4-8f44-176c47f815d8" providerId="ADAL" clId="{3FE161B3-05B9-486D-8A35-14CCA4D9D23C}" dt="2025-09-25T19:05:19.392" v="7" actId="1076"/>
          <ac:picMkLst>
            <pc:docMk/>
            <pc:sldMk cId="0" sldId="260"/>
            <ac:picMk id="7" creationId="{00000000-0000-0000-0000-000000000000}"/>
          </ac:picMkLst>
        </pc:picChg>
        <pc:picChg chg="mod">
          <ac:chgData name="Shabih Fatima" userId="1bfc5837-7f35-42e4-8f44-176c47f815d8" providerId="ADAL" clId="{3FE161B3-05B9-486D-8A35-14CCA4D9D23C}" dt="2025-09-25T19:04:34.180" v="0" actId="1076"/>
          <ac:picMkLst>
            <pc:docMk/>
            <pc:sldMk cId="0" sldId="260"/>
            <ac:picMk id="8" creationId="{00000000-0000-0000-0000-000000000000}"/>
          </ac:picMkLst>
        </pc:picChg>
        <pc:picChg chg="mod">
          <ac:chgData name="Shabih Fatima" userId="1bfc5837-7f35-42e4-8f44-176c47f815d8" providerId="ADAL" clId="{3FE161B3-05B9-486D-8A35-14CCA4D9D23C}" dt="2025-09-25T19:04:56.653" v="3" actId="1076"/>
          <ac:picMkLst>
            <pc:docMk/>
            <pc:sldMk cId="0" sldId="260"/>
            <ac:picMk id="9" creationId="{00000000-0000-0000-0000-000000000000}"/>
          </ac:picMkLst>
        </pc:picChg>
        <pc:picChg chg="mod">
          <ac:chgData name="Shabih Fatima" userId="1bfc5837-7f35-42e4-8f44-176c47f815d8" providerId="ADAL" clId="{3FE161B3-05B9-486D-8A35-14CCA4D9D23C}" dt="2025-09-25T19:05:03.170" v="4" actId="1076"/>
          <ac:picMkLst>
            <pc:docMk/>
            <pc:sldMk cId="0" sldId="260"/>
            <ac:picMk id="10" creationId="{00000000-0000-0000-0000-000000000000}"/>
          </ac:picMkLst>
        </pc:picChg>
      </pc:sldChg>
      <pc:sldChg chg="modNotesTx">
        <pc:chgData name="Shabih Fatima" userId="1bfc5837-7f35-42e4-8f44-176c47f815d8" providerId="ADAL" clId="{3FE161B3-05B9-486D-8A35-14CCA4D9D23C}" dt="2025-09-28T19:19:28.074" v="158" actId="20577"/>
        <pc:sldMkLst>
          <pc:docMk/>
          <pc:sldMk cId="0" sldId="261"/>
        </pc:sldMkLst>
      </pc:sldChg>
      <pc:sldChg chg="modSp mod modNotesTx">
        <pc:chgData name="Shabih Fatima" userId="1bfc5837-7f35-42e4-8f44-176c47f815d8" providerId="ADAL" clId="{3FE161B3-05B9-486D-8A35-14CCA4D9D23C}" dt="2025-09-28T19:19:33.645" v="159" actId="20577"/>
        <pc:sldMkLst>
          <pc:docMk/>
          <pc:sldMk cId="0" sldId="262"/>
        </pc:sldMkLst>
        <pc:spChg chg="mod">
          <ac:chgData name="Shabih Fatima" userId="1bfc5837-7f35-42e4-8f44-176c47f815d8" providerId="ADAL" clId="{3FE161B3-05B9-486D-8A35-14CCA4D9D23C}" dt="2025-09-25T19:06:22.213" v="10" actId="20577"/>
          <ac:spMkLst>
            <pc:docMk/>
            <pc:sldMk cId="0" sldId="262"/>
            <ac:spMk id="33" creationId="{00000000-0000-0000-0000-000000000000}"/>
          </ac:spMkLst>
        </pc:spChg>
      </pc:sldChg>
      <pc:sldChg chg="del modNotesTx">
        <pc:chgData name="Shabih Fatima" userId="1bfc5837-7f35-42e4-8f44-176c47f815d8" providerId="ADAL" clId="{3FE161B3-05B9-486D-8A35-14CCA4D9D23C}" dt="2025-09-28T19:20:23.267" v="160" actId="2696"/>
        <pc:sldMkLst>
          <pc:docMk/>
          <pc:sldMk cId="0" sldId="263"/>
        </pc:sldMkLst>
      </pc:sldChg>
      <pc:sldChg chg="del modNotesTx">
        <pc:chgData name="Shabih Fatima" userId="1bfc5837-7f35-42e4-8f44-176c47f815d8" providerId="ADAL" clId="{3FE161B3-05B9-486D-8A35-14CCA4D9D23C}" dt="2025-09-28T19:20:37.114" v="161" actId="2696"/>
        <pc:sldMkLst>
          <pc:docMk/>
          <pc:sldMk cId="0" sldId="264"/>
        </pc:sldMkLst>
      </pc:sldChg>
      <pc:sldChg chg="modSp mod modNotesTx">
        <pc:chgData name="Shabih Fatima" userId="1bfc5837-7f35-42e4-8f44-176c47f815d8" providerId="ADAL" clId="{3FE161B3-05B9-486D-8A35-14CCA4D9D23C}" dt="2025-09-28T19:25:09.484" v="175" actId="20577"/>
        <pc:sldMkLst>
          <pc:docMk/>
          <pc:sldMk cId="0" sldId="265"/>
        </pc:sldMkLst>
        <pc:spChg chg="mod">
          <ac:chgData name="Shabih Fatima" userId="1bfc5837-7f35-42e4-8f44-176c47f815d8" providerId="ADAL" clId="{3FE161B3-05B9-486D-8A35-14CCA4D9D23C}" dt="2025-09-28T19:25:09.484" v="175" actId="20577"/>
          <ac:spMkLst>
            <pc:docMk/>
            <pc:sldMk cId="0" sldId="265"/>
            <ac:spMk id="22" creationId="{00000000-0000-0000-0000-000000000000}"/>
          </ac:spMkLst>
        </pc:spChg>
      </pc:sldChg>
      <pc:sldChg chg="modSp mod">
        <pc:chgData name="Shabih Fatima" userId="1bfc5837-7f35-42e4-8f44-176c47f815d8" providerId="ADAL" clId="{3FE161B3-05B9-486D-8A35-14CCA4D9D23C}" dt="2025-09-28T13:47:19.952" v="130" actId="20577"/>
        <pc:sldMkLst>
          <pc:docMk/>
          <pc:sldMk cId="0" sldId="266"/>
        </pc:sldMkLst>
        <pc:spChg chg="mod">
          <ac:chgData name="Shabih Fatima" userId="1bfc5837-7f35-42e4-8f44-176c47f815d8" providerId="ADAL" clId="{3FE161B3-05B9-486D-8A35-14CCA4D9D23C}" dt="2025-09-25T19:08:30.947" v="69" actId="20577"/>
          <ac:spMkLst>
            <pc:docMk/>
            <pc:sldMk cId="0" sldId="266"/>
            <ac:spMk id="16" creationId="{00000000-0000-0000-0000-000000000000}"/>
          </ac:spMkLst>
        </pc:spChg>
        <pc:spChg chg="mod">
          <ac:chgData name="Shabih Fatima" userId="1bfc5837-7f35-42e4-8f44-176c47f815d8" providerId="ADAL" clId="{3FE161B3-05B9-486D-8A35-14CCA4D9D23C}" dt="2025-09-25T19:09:50.815" v="81" actId="20577"/>
          <ac:spMkLst>
            <pc:docMk/>
            <pc:sldMk cId="0" sldId="266"/>
            <ac:spMk id="17" creationId="{00000000-0000-0000-0000-000000000000}"/>
          </ac:spMkLst>
        </pc:spChg>
        <pc:spChg chg="mod">
          <ac:chgData name="Shabih Fatima" userId="1bfc5837-7f35-42e4-8f44-176c47f815d8" providerId="ADAL" clId="{3FE161B3-05B9-486D-8A35-14CCA4D9D23C}" dt="2025-09-28T13:47:19.952" v="130" actId="20577"/>
          <ac:spMkLst>
            <pc:docMk/>
            <pc:sldMk cId="0" sldId="266"/>
            <ac:spMk id="18" creationId="{00000000-0000-0000-0000-000000000000}"/>
          </ac:spMkLst>
        </pc:spChg>
        <pc:spChg chg="mod">
          <ac:chgData name="Shabih Fatima" userId="1bfc5837-7f35-42e4-8f44-176c47f815d8" providerId="ADAL" clId="{3FE161B3-05B9-486D-8A35-14CCA4D9D23C}" dt="2025-09-25T19:08:40.876" v="71" actId="20577"/>
          <ac:spMkLst>
            <pc:docMk/>
            <pc:sldMk cId="0" sldId="266"/>
            <ac:spMk id="19" creationId="{00000000-0000-0000-0000-000000000000}"/>
          </ac:spMkLst>
        </pc:spChg>
        <pc:picChg chg="mod">
          <ac:chgData name="Shabih Fatima" userId="1bfc5837-7f35-42e4-8f44-176c47f815d8" providerId="ADAL" clId="{3FE161B3-05B9-486D-8A35-14CCA4D9D23C}" dt="2025-09-28T13:46:48.601" v="121" actId="1076"/>
          <ac:picMkLst>
            <pc:docMk/>
            <pc:sldMk cId="0" sldId="266"/>
            <ac:picMk id="7" creationId="{00000000-0000-0000-0000-000000000000}"/>
          </ac:picMkLst>
        </pc:picChg>
        <pc:picChg chg="mod">
          <ac:chgData name="Shabih Fatima" userId="1bfc5837-7f35-42e4-8f44-176c47f815d8" providerId="ADAL" clId="{3FE161B3-05B9-486D-8A35-14CCA4D9D23C}" dt="2025-09-25T19:08:15.646" v="59" actId="1076"/>
          <ac:picMkLst>
            <pc:docMk/>
            <pc:sldMk cId="0" sldId="266"/>
            <ac:picMk id="8" creationId="{00000000-0000-0000-0000-000000000000}"/>
          </ac:picMkLst>
        </pc:picChg>
      </pc:sldChg>
      <pc:sldChg chg="modSp add mod">
        <pc:chgData name="Shabih Fatima" userId="1bfc5837-7f35-42e4-8f44-176c47f815d8" providerId="ADAL" clId="{3FE161B3-05B9-486D-8A35-14CCA4D9D23C}" dt="2025-09-28T19:22:10.445" v="165" actId="20577"/>
        <pc:sldMkLst>
          <pc:docMk/>
          <pc:sldMk cId="0" sldId="267"/>
        </pc:sldMkLst>
        <pc:spChg chg="mod">
          <ac:chgData name="Shabih Fatima" userId="1bfc5837-7f35-42e4-8f44-176c47f815d8" providerId="ADAL" clId="{3FE161B3-05B9-486D-8A35-14CCA4D9D23C}" dt="2025-09-28T19:22:10.445" v="165" actId="20577"/>
          <ac:spMkLst>
            <pc:docMk/>
            <pc:sldMk cId="0" sldId="267"/>
            <ac:spMk id="46" creationId="{00000000-0000-0000-0000-000000000000}"/>
          </ac:spMkLst>
        </pc:spChg>
      </pc:sldChg>
      <pc:sldChg chg="add">
        <pc:chgData name="Shabih Fatima" userId="1bfc5837-7f35-42e4-8f44-176c47f815d8" providerId="ADAL" clId="{3FE161B3-05B9-486D-8A35-14CCA4D9D23C}" dt="2025-09-28T19:15:02.633" v="151"/>
        <pc:sldMkLst>
          <pc:docMk/>
          <pc:sldMk cId="0" sldId="268"/>
        </pc:sldMkLst>
      </pc:sldChg>
      <pc:sldChg chg="modSp add mod">
        <pc:chgData name="Shabih Fatima" userId="1bfc5837-7f35-42e4-8f44-176c47f815d8" providerId="ADAL" clId="{3FE161B3-05B9-486D-8A35-14CCA4D9D23C}" dt="2025-09-28T19:23:28.581" v="174" actId="1076"/>
        <pc:sldMkLst>
          <pc:docMk/>
          <pc:sldMk cId="0" sldId="269"/>
        </pc:sldMkLst>
        <pc:spChg chg="mod">
          <ac:chgData name="Shabih Fatima" userId="1bfc5837-7f35-42e4-8f44-176c47f815d8" providerId="ADAL" clId="{3FE161B3-05B9-486D-8A35-14CCA4D9D23C}" dt="2025-09-28T19:22:45.398" v="168" actId="1076"/>
          <ac:spMkLst>
            <pc:docMk/>
            <pc:sldMk cId="0" sldId="269"/>
            <ac:spMk id="65" creationId="{00000000-0000-0000-0000-000000000000}"/>
          </ac:spMkLst>
        </pc:spChg>
        <pc:spChg chg="mod">
          <ac:chgData name="Shabih Fatima" userId="1bfc5837-7f35-42e4-8f44-176c47f815d8" providerId="ADAL" clId="{3FE161B3-05B9-486D-8A35-14CCA4D9D23C}" dt="2025-09-28T19:23:08.167" v="171" actId="1076"/>
          <ac:spMkLst>
            <pc:docMk/>
            <pc:sldMk cId="0" sldId="269"/>
            <ac:spMk id="66" creationId="{00000000-0000-0000-0000-000000000000}"/>
          </ac:spMkLst>
        </pc:spChg>
        <pc:picChg chg="mod">
          <ac:chgData name="Shabih Fatima" userId="1bfc5837-7f35-42e4-8f44-176c47f815d8" providerId="ADAL" clId="{3FE161B3-05B9-486D-8A35-14CCA4D9D23C}" dt="2025-09-28T19:23:16.483" v="172" actId="1076"/>
          <ac:picMkLst>
            <pc:docMk/>
            <pc:sldMk cId="0" sldId="269"/>
            <ac:picMk id="8" creationId="{00000000-0000-0000-0000-000000000000}"/>
          </ac:picMkLst>
        </pc:picChg>
        <pc:picChg chg="mod">
          <ac:chgData name="Shabih Fatima" userId="1bfc5837-7f35-42e4-8f44-176c47f815d8" providerId="ADAL" clId="{3FE161B3-05B9-486D-8A35-14CCA4D9D23C}" dt="2025-09-28T19:23:28.581" v="174" actId="1076"/>
          <ac:picMkLst>
            <pc:docMk/>
            <pc:sldMk cId="0" sldId="269"/>
            <ac:picMk id="9" creationId="{00000000-0000-0000-0000-000000000000}"/>
          </ac:picMkLst>
        </pc:picChg>
        <pc:picChg chg="mod">
          <ac:chgData name="Shabih Fatima" userId="1bfc5837-7f35-42e4-8f44-176c47f815d8" providerId="ADAL" clId="{3FE161B3-05B9-486D-8A35-14CCA4D9D23C}" dt="2025-09-28T19:22:55.788" v="169" actId="14100"/>
          <ac:picMkLst>
            <pc:docMk/>
            <pc:sldMk cId="0" sldId="269"/>
            <ac:picMk id="10" creationId="{00000000-0000-0000-0000-000000000000}"/>
          </ac:picMkLst>
        </pc:picChg>
        <pc:picChg chg="mod">
          <ac:chgData name="Shabih Fatima" userId="1bfc5837-7f35-42e4-8f44-176c47f815d8" providerId="ADAL" clId="{3FE161B3-05B9-486D-8A35-14CCA4D9D23C}" dt="2025-09-28T19:23:02.585" v="170" actId="1076"/>
          <ac:picMkLst>
            <pc:docMk/>
            <pc:sldMk cId="0" sldId="269"/>
            <ac:picMk id="11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912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3" Type="http://schemas.openxmlformats.org/officeDocument/2006/relationships/image" Target="../media/image1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216.png"/><Relationship Id="rId15" Type="http://schemas.openxmlformats.org/officeDocument/2006/relationships/image" Target="../media/image226.png"/><Relationship Id="rId10" Type="http://schemas.openxmlformats.org/officeDocument/2006/relationships/image" Target="../media/image221.png"/><Relationship Id="rId19" Type="http://schemas.openxmlformats.org/officeDocument/2006/relationships/image" Target="../media/image66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9" Type="http://schemas.openxmlformats.org/officeDocument/2006/relationships/image" Target="../media/image46.png"/><Relationship Id="rId21" Type="http://schemas.openxmlformats.org/officeDocument/2006/relationships/image" Target="../media/image28.png"/><Relationship Id="rId34" Type="http://schemas.openxmlformats.org/officeDocument/2006/relationships/image" Target="../media/image4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38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37" Type="http://schemas.openxmlformats.org/officeDocument/2006/relationships/image" Target="../media/image44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36" Type="http://schemas.openxmlformats.org/officeDocument/2006/relationships/image" Target="../media/image43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8" Type="http://schemas.openxmlformats.org/officeDocument/2006/relationships/image" Target="../media/image15.png"/><Relationship Id="rId3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47.png"/><Relationship Id="rId21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48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19" Type="http://schemas.openxmlformats.org/officeDocument/2006/relationships/image" Target="../media/image66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3" Type="http://schemas.openxmlformats.org/officeDocument/2006/relationships/image" Target="../media/image99.png"/><Relationship Id="rId21" Type="http://schemas.openxmlformats.org/officeDocument/2006/relationships/image" Target="../media/image117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66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image" Target="../media/image141.png"/><Relationship Id="rId3" Type="http://schemas.openxmlformats.org/officeDocument/2006/relationships/image" Target="../media/image99.png"/><Relationship Id="rId21" Type="http://schemas.openxmlformats.org/officeDocument/2006/relationships/image" Target="../media/image136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5" Type="http://schemas.openxmlformats.org/officeDocument/2006/relationships/image" Target="../media/image14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24" Type="http://schemas.openxmlformats.org/officeDocument/2006/relationships/image" Target="../media/image139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28" Type="http://schemas.openxmlformats.org/officeDocument/2006/relationships/image" Target="../media/image66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100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Relationship Id="rId27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26" Type="http://schemas.openxmlformats.org/officeDocument/2006/relationships/image" Target="../media/image164.png"/><Relationship Id="rId39" Type="http://schemas.openxmlformats.org/officeDocument/2006/relationships/image" Target="../media/image177.png"/><Relationship Id="rId21" Type="http://schemas.openxmlformats.org/officeDocument/2006/relationships/image" Target="../media/image160.png"/><Relationship Id="rId34" Type="http://schemas.openxmlformats.org/officeDocument/2006/relationships/image" Target="../media/image172.png"/><Relationship Id="rId42" Type="http://schemas.openxmlformats.org/officeDocument/2006/relationships/image" Target="../media/image180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55.png"/><Relationship Id="rId29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162.png"/><Relationship Id="rId32" Type="http://schemas.openxmlformats.org/officeDocument/2006/relationships/image" Target="../media/image170.png"/><Relationship Id="rId37" Type="http://schemas.openxmlformats.org/officeDocument/2006/relationships/image" Target="../media/image175.png"/><Relationship Id="rId40" Type="http://schemas.openxmlformats.org/officeDocument/2006/relationships/image" Target="../media/image178.png"/><Relationship Id="rId45" Type="http://schemas.openxmlformats.org/officeDocument/2006/relationships/image" Target="../media/image183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40.png"/><Relationship Id="rId28" Type="http://schemas.openxmlformats.org/officeDocument/2006/relationships/image" Target="../media/image166.png"/><Relationship Id="rId36" Type="http://schemas.openxmlformats.org/officeDocument/2006/relationships/image" Target="../media/image174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31" Type="http://schemas.openxmlformats.org/officeDocument/2006/relationships/image" Target="../media/image169.png"/><Relationship Id="rId44" Type="http://schemas.openxmlformats.org/officeDocument/2006/relationships/image" Target="../media/image182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Relationship Id="rId27" Type="http://schemas.openxmlformats.org/officeDocument/2006/relationships/image" Target="../media/image165.png"/><Relationship Id="rId30" Type="http://schemas.openxmlformats.org/officeDocument/2006/relationships/image" Target="../media/image168.png"/><Relationship Id="rId35" Type="http://schemas.openxmlformats.org/officeDocument/2006/relationships/image" Target="../media/image173.png"/><Relationship Id="rId43" Type="http://schemas.openxmlformats.org/officeDocument/2006/relationships/image" Target="../media/image181.png"/><Relationship Id="rId8" Type="http://schemas.openxmlformats.org/officeDocument/2006/relationships/image" Target="../media/image147.png"/><Relationship Id="rId3" Type="http://schemas.openxmlformats.org/officeDocument/2006/relationships/image" Target="../media/image99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3.png"/><Relationship Id="rId33" Type="http://schemas.openxmlformats.org/officeDocument/2006/relationships/image" Target="../media/image171.png"/><Relationship Id="rId38" Type="http://schemas.openxmlformats.org/officeDocument/2006/relationships/image" Target="../media/image176.png"/><Relationship Id="rId46" Type="http://schemas.openxmlformats.org/officeDocument/2006/relationships/image" Target="../media/image66.png"/><Relationship Id="rId20" Type="http://schemas.openxmlformats.org/officeDocument/2006/relationships/image" Target="../media/image159.png"/><Relationship Id="rId41" Type="http://schemas.openxmlformats.org/officeDocument/2006/relationships/image" Target="../media/image179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1.png"/><Relationship Id="rId18" Type="http://schemas.openxmlformats.org/officeDocument/2006/relationships/image" Target="../media/image196.png"/><Relationship Id="rId26" Type="http://schemas.openxmlformats.org/officeDocument/2006/relationships/image" Target="../media/image204.png"/><Relationship Id="rId21" Type="http://schemas.openxmlformats.org/officeDocument/2006/relationships/image" Target="../media/image199.png"/><Relationship Id="rId34" Type="http://schemas.openxmlformats.org/officeDocument/2006/relationships/image" Target="../media/image212.png"/><Relationship Id="rId7" Type="http://schemas.openxmlformats.org/officeDocument/2006/relationships/image" Target="../media/image186.png"/><Relationship Id="rId12" Type="http://schemas.openxmlformats.org/officeDocument/2006/relationships/image" Target="../media/image165.png"/><Relationship Id="rId17" Type="http://schemas.openxmlformats.org/officeDocument/2006/relationships/image" Target="../media/image195.png"/><Relationship Id="rId25" Type="http://schemas.openxmlformats.org/officeDocument/2006/relationships/image" Target="../media/image203.png"/><Relationship Id="rId33" Type="http://schemas.openxmlformats.org/officeDocument/2006/relationships/image" Target="../media/image21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94.png"/><Relationship Id="rId20" Type="http://schemas.openxmlformats.org/officeDocument/2006/relationships/image" Target="../media/image198.png"/><Relationship Id="rId29" Type="http://schemas.openxmlformats.org/officeDocument/2006/relationships/image" Target="../media/image2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24" Type="http://schemas.openxmlformats.org/officeDocument/2006/relationships/image" Target="../media/image202.png"/><Relationship Id="rId32" Type="http://schemas.openxmlformats.org/officeDocument/2006/relationships/image" Target="../media/image210.png"/><Relationship Id="rId37" Type="http://schemas.openxmlformats.org/officeDocument/2006/relationships/image" Target="../media/image66.png"/><Relationship Id="rId5" Type="http://schemas.openxmlformats.org/officeDocument/2006/relationships/image" Target="../media/image184.png"/><Relationship Id="rId15" Type="http://schemas.openxmlformats.org/officeDocument/2006/relationships/image" Target="../media/image193.png"/><Relationship Id="rId23" Type="http://schemas.openxmlformats.org/officeDocument/2006/relationships/image" Target="../media/image201.png"/><Relationship Id="rId28" Type="http://schemas.openxmlformats.org/officeDocument/2006/relationships/image" Target="../media/image206.png"/><Relationship Id="rId36" Type="http://schemas.openxmlformats.org/officeDocument/2006/relationships/image" Target="../media/image214.png"/><Relationship Id="rId10" Type="http://schemas.openxmlformats.org/officeDocument/2006/relationships/image" Target="../media/image189.png"/><Relationship Id="rId19" Type="http://schemas.openxmlformats.org/officeDocument/2006/relationships/image" Target="../media/image197.png"/><Relationship Id="rId31" Type="http://schemas.openxmlformats.org/officeDocument/2006/relationships/image" Target="../media/image209.png"/><Relationship Id="rId4" Type="http://schemas.openxmlformats.org/officeDocument/2006/relationships/image" Target="../media/image143.png"/><Relationship Id="rId9" Type="http://schemas.openxmlformats.org/officeDocument/2006/relationships/image" Target="../media/image188.png"/><Relationship Id="rId14" Type="http://schemas.openxmlformats.org/officeDocument/2006/relationships/image" Target="../media/image192.png"/><Relationship Id="rId22" Type="http://schemas.openxmlformats.org/officeDocument/2006/relationships/image" Target="../media/image200.png"/><Relationship Id="rId27" Type="http://schemas.openxmlformats.org/officeDocument/2006/relationships/image" Target="../media/image205.png"/><Relationship Id="rId30" Type="http://schemas.openxmlformats.org/officeDocument/2006/relationships/image" Target="../media/image208.png"/><Relationship Id="rId35" Type="http://schemas.openxmlformats.org/officeDocument/2006/relationships/image" Target="../media/image213.png"/><Relationship Id="rId8" Type="http://schemas.openxmlformats.org/officeDocument/2006/relationships/image" Target="../media/image187.png"/><Relationship Id="rId3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800" y="381000"/>
            <a:ext cx="1219200" cy="1219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419600"/>
            <a:ext cx="1828800" cy="1828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2590800"/>
            <a:ext cx="914400" cy="38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5788" y="4305300"/>
            <a:ext cx="3429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5638" y="4305300"/>
            <a:ext cx="342900" cy="3810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762000" y="914400"/>
            <a:ext cx="106680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158" b="1" kern="0" spc="-72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Week 1: Operating Systems &amp; Computing Sustainability</a:t>
            </a:r>
            <a:endParaRPr lang="en-US" sz="3158" dirty="0"/>
          </a:p>
        </p:txBody>
      </p:sp>
      <p:sp>
        <p:nvSpPr>
          <p:cNvPr id="14" name="Text 1"/>
          <p:cNvSpPr/>
          <p:nvPr/>
        </p:nvSpPr>
        <p:spPr>
          <a:xfrm>
            <a:off x="3026092" y="1905000"/>
            <a:ext cx="613981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260" dirty="0">
                <a:solidFill>
                  <a:srgbClr val="0F766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Operating System Fundamentals and Environmental Context</a:t>
            </a:r>
            <a:endParaRPr lang="en-US" sz="1260" dirty="0"/>
          </a:p>
        </p:txBody>
      </p:sp>
      <p:sp>
        <p:nvSpPr>
          <p:cNvPr id="15" name="Text 2"/>
          <p:cNvSpPr/>
          <p:nvPr/>
        </p:nvSpPr>
        <p:spPr>
          <a:xfrm>
            <a:off x="3026092" y="2171700"/>
            <a:ext cx="613981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260" dirty="0">
                <a:solidFill>
                  <a:srgbClr val="0F766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Learning Outcome 1: Fundamental principles and architectural structures</a:t>
            </a:r>
            <a:endParaRPr lang="en-US" sz="1260" dirty="0"/>
          </a:p>
        </p:txBody>
      </p:sp>
      <p:sp>
        <p:nvSpPr>
          <p:cNvPr id="16" name="Text 3"/>
          <p:cNvSpPr/>
          <p:nvPr/>
        </p:nvSpPr>
        <p:spPr>
          <a:xfrm>
            <a:off x="3088958" y="2857500"/>
            <a:ext cx="601408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46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 1:Introduction to Operating Systems</a:t>
            </a:r>
            <a:endParaRPr lang="en-US" sz="1646" dirty="0"/>
          </a:p>
        </p:txBody>
      </p:sp>
      <p:sp>
        <p:nvSpPr>
          <p:cNvPr id="17" name="Text 4"/>
          <p:cNvSpPr/>
          <p:nvPr/>
        </p:nvSpPr>
        <p:spPr>
          <a:xfrm>
            <a:off x="3088958" y="3314700"/>
            <a:ext cx="601408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46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 2:Computing Sustainability and Energy Efficiency</a:t>
            </a:r>
            <a:endParaRPr lang="en-US" sz="1646" dirty="0"/>
          </a:p>
        </p:txBody>
      </p:sp>
      <p:sp>
        <p:nvSpPr>
          <p:cNvPr id="18" name="Text 5"/>
          <p:cNvSpPr/>
          <p:nvPr/>
        </p:nvSpPr>
        <p:spPr>
          <a:xfrm>
            <a:off x="3967163" y="4800600"/>
            <a:ext cx="132016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OS Architecture</a:t>
            </a:r>
            <a:endParaRPr lang="en-US" sz="1260" dirty="0"/>
          </a:p>
        </p:txBody>
      </p:sp>
      <p:sp>
        <p:nvSpPr>
          <p:cNvPr id="19" name="Text 6"/>
          <p:cNvSpPr/>
          <p:nvPr/>
        </p:nvSpPr>
        <p:spPr>
          <a:xfrm>
            <a:off x="3790950" y="5067300"/>
            <a:ext cx="170783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Hardware to User Services</a:t>
            </a:r>
            <a:endParaRPr lang="en-US" sz="980" dirty="0"/>
          </a:p>
        </p:txBody>
      </p:sp>
      <p:sp>
        <p:nvSpPr>
          <p:cNvPr id="20" name="Text 7"/>
          <p:cNvSpPr/>
          <p:nvPr/>
        </p:nvSpPr>
        <p:spPr>
          <a:xfrm>
            <a:off x="6648450" y="4800600"/>
            <a:ext cx="116300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Sustainability</a:t>
            </a:r>
            <a:endParaRPr lang="en-US" sz="1260" dirty="0"/>
          </a:p>
        </p:txBody>
      </p:sp>
      <p:sp>
        <p:nvSpPr>
          <p:cNvPr id="21" name="Text 8"/>
          <p:cNvSpPr/>
          <p:nvPr/>
        </p:nvSpPr>
        <p:spPr>
          <a:xfrm>
            <a:off x="5953125" y="5067300"/>
            <a:ext cx="269271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Environmental Impact &amp; Energy Efficiency</a:t>
            </a:r>
            <a:endParaRPr lang="en-US" sz="980" dirty="0"/>
          </a:p>
        </p:txBody>
      </p:sp>
      <p:sp>
        <p:nvSpPr>
          <p:cNvPr id="23" name="Text 10"/>
          <p:cNvSpPr/>
          <p:nvPr/>
        </p:nvSpPr>
        <p:spPr>
          <a:xfrm>
            <a:off x="10410825" y="6248400"/>
            <a:ext cx="154019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6B728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Updated: 2025-09-25</a:t>
            </a:r>
            <a:endParaRPr lang="en-US" sz="112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23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638300"/>
            <a:ext cx="5562600" cy="2743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866900"/>
            <a:ext cx="457200" cy="533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19812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5908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31623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37338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00" y="1638300"/>
            <a:ext cx="5562600" cy="2743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1866900"/>
            <a:ext cx="457200" cy="533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1300" y="198120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9400" y="25908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29400" y="31623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29400" y="37338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1000" y="4686300"/>
            <a:ext cx="11430000" cy="1981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00450" y="5981700"/>
            <a:ext cx="49911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6515100"/>
            <a:ext cx="12192000" cy="3429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81000" y="190500"/>
            <a:ext cx="12573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Conclusion: Path to Sustainable Computing</a:t>
            </a:r>
            <a:endParaRPr lang="en-US" sz="2040" dirty="0"/>
          </a:p>
        </p:txBody>
      </p:sp>
      <p:sp>
        <p:nvSpPr>
          <p:cNvPr id="20" name="Text 1"/>
          <p:cNvSpPr/>
          <p:nvPr/>
        </p:nvSpPr>
        <p:spPr>
          <a:xfrm>
            <a:off x="4619625" y="1104900"/>
            <a:ext cx="32480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Takeaways from Week 1</a:t>
            </a:r>
            <a:endParaRPr lang="en-US" sz="1646" dirty="0"/>
          </a:p>
        </p:txBody>
      </p:sp>
      <p:sp>
        <p:nvSpPr>
          <p:cNvPr id="21" name="Text 2"/>
          <p:cNvSpPr/>
          <p:nvPr/>
        </p:nvSpPr>
        <p:spPr>
          <a:xfrm>
            <a:off x="1219200" y="2000250"/>
            <a:ext cx="298608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E40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Operating Systems Foundations</a:t>
            </a:r>
            <a:endParaRPr lang="en-US" sz="1380" dirty="0"/>
          </a:p>
        </p:txBody>
      </p:sp>
      <p:sp>
        <p:nvSpPr>
          <p:cNvPr id="22" name="Text 3"/>
          <p:cNvSpPr/>
          <p:nvPr/>
        </p:nvSpPr>
        <p:spPr>
          <a:xfrm>
            <a:off x="990600" y="2552700"/>
            <a:ext cx="4724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OS acts as the critical inter-mediary layer between hardware resources and user applications</a:t>
            </a:r>
            <a:endParaRPr lang="en-US" sz="1120" dirty="0"/>
          </a:p>
        </p:txBody>
      </p:sp>
      <p:sp>
        <p:nvSpPr>
          <p:cNvPr id="23" name="Text 4"/>
          <p:cNvSpPr/>
          <p:nvPr/>
        </p:nvSpPr>
        <p:spPr>
          <a:xfrm>
            <a:off x="990600" y="3124200"/>
            <a:ext cx="4724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architecture separates privileged kernel operations from user space for security and stability</a:t>
            </a:r>
            <a:endParaRPr lang="en-US" sz="1120" dirty="0"/>
          </a:p>
        </p:txBody>
      </p:sp>
      <p:sp>
        <p:nvSpPr>
          <p:cNvPr id="24" name="Text 5"/>
          <p:cNvSpPr/>
          <p:nvPr/>
        </p:nvSpPr>
        <p:spPr>
          <a:xfrm>
            <a:off x="990600" y="3695700"/>
            <a:ext cx="4724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Modern OS design must address contemporary challenges including security, device diversity, and energy efficiency</a:t>
            </a:r>
            <a:endParaRPr lang="en-US" sz="1120" dirty="0"/>
          </a:p>
        </p:txBody>
      </p:sp>
      <p:sp>
        <p:nvSpPr>
          <p:cNvPr id="25" name="Text 6"/>
          <p:cNvSpPr/>
          <p:nvPr/>
        </p:nvSpPr>
        <p:spPr>
          <a:xfrm>
            <a:off x="7086600" y="2000250"/>
            <a:ext cx="233648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66534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Computing Sustainability</a:t>
            </a:r>
            <a:endParaRPr lang="en-US" sz="1380" dirty="0"/>
          </a:p>
        </p:txBody>
      </p:sp>
      <p:sp>
        <p:nvSpPr>
          <p:cNvPr id="26" name="Text 7"/>
          <p:cNvSpPr/>
          <p:nvPr/>
        </p:nvSpPr>
        <p:spPr>
          <a:xfrm>
            <a:off x="6858000" y="2552700"/>
            <a:ext cx="4724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Environmental impact spans hardware lifecycle: manufacturing, operation, and e-waste disposal</a:t>
            </a:r>
            <a:endParaRPr lang="en-US" sz="1120" dirty="0"/>
          </a:p>
        </p:txBody>
      </p:sp>
      <p:sp>
        <p:nvSpPr>
          <p:cNvPr id="27" name="Text 8"/>
          <p:cNvSpPr/>
          <p:nvPr/>
        </p:nvSpPr>
        <p:spPr>
          <a:xfrm>
            <a:off x="6858000" y="3124200"/>
            <a:ext cx="4724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centers represent a growing energy challenge requiring innovative cooling and power management</a:t>
            </a:r>
            <a:endParaRPr lang="en-US" sz="1120" dirty="0"/>
          </a:p>
        </p:txBody>
      </p:sp>
      <p:sp>
        <p:nvSpPr>
          <p:cNvPr id="28" name="Text 9"/>
          <p:cNvSpPr/>
          <p:nvPr/>
        </p:nvSpPr>
        <p:spPr>
          <a:xfrm>
            <a:off x="6858000" y="3695700"/>
            <a:ext cx="4724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Green software engineering and hardware efficiency strategies can significantly reduce environmental impact</a:t>
            </a:r>
            <a:endParaRPr lang="en-US" sz="1120" dirty="0"/>
          </a:p>
        </p:txBody>
      </p:sp>
      <p:sp>
        <p:nvSpPr>
          <p:cNvPr id="29" name="Text 10"/>
          <p:cNvSpPr/>
          <p:nvPr/>
        </p:nvSpPr>
        <p:spPr>
          <a:xfrm>
            <a:off x="60960" y="4914900"/>
            <a:ext cx="12070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15E5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Critical Connection</a:t>
            </a:r>
            <a:endParaRPr lang="en-US" sz="1380" dirty="0"/>
          </a:p>
        </p:txBody>
      </p:sp>
      <p:sp>
        <p:nvSpPr>
          <p:cNvPr id="30" name="Text 11"/>
          <p:cNvSpPr/>
          <p:nvPr/>
        </p:nvSpPr>
        <p:spPr>
          <a:xfrm>
            <a:off x="609600" y="5295900"/>
            <a:ext cx="109728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26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Operating systems play a pivotal role in sustainable computing by efficiently managing resources,implementing power-saving features, and extending hardware lifespans through optimization.</a:t>
            </a:r>
            <a:endParaRPr lang="en-US" sz="1260" dirty="0"/>
          </a:p>
        </p:txBody>
      </p:sp>
      <p:sp>
        <p:nvSpPr>
          <p:cNvPr id="31" name="Text 12"/>
          <p:cNvSpPr/>
          <p:nvPr/>
        </p:nvSpPr>
        <p:spPr>
          <a:xfrm>
            <a:off x="3829050" y="6115050"/>
            <a:ext cx="77533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15E5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OS Design</a:t>
            </a:r>
            <a:endParaRPr lang="en-US" sz="1120" dirty="0"/>
          </a:p>
        </p:txBody>
      </p:sp>
      <p:sp>
        <p:nvSpPr>
          <p:cNvPr id="32" name="Text 13"/>
          <p:cNvSpPr/>
          <p:nvPr/>
        </p:nvSpPr>
        <p:spPr>
          <a:xfrm>
            <a:off x="4686300" y="6115050"/>
            <a:ext cx="94298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0D948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+</a:t>
            </a:r>
            <a:endParaRPr lang="en-US" sz="1120" dirty="0"/>
          </a:p>
        </p:txBody>
      </p:sp>
      <p:sp>
        <p:nvSpPr>
          <p:cNvPr id="33" name="Text 14"/>
          <p:cNvSpPr/>
          <p:nvPr/>
        </p:nvSpPr>
        <p:spPr>
          <a:xfrm>
            <a:off x="4924425" y="6115050"/>
            <a:ext cx="1802130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66534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Sustainability Principles</a:t>
            </a:r>
            <a:endParaRPr lang="en-US" sz="1120" dirty="0"/>
          </a:p>
        </p:txBody>
      </p:sp>
      <p:sp>
        <p:nvSpPr>
          <p:cNvPr id="34" name="Text 15"/>
          <p:cNvSpPr/>
          <p:nvPr/>
        </p:nvSpPr>
        <p:spPr>
          <a:xfrm>
            <a:off x="6715125" y="6115050"/>
            <a:ext cx="94298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0D948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=</a:t>
            </a:r>
            <a:endParaRPr lang="en-US" sz="1120" dirty="0"/>
          </a:p>
        </p:txBody>
      </p:sp>
      <p:sp>
        <p:nvSpPr>
          <p:cNvPr id="35" name="Text 16"/>
          <p:cNvSpPr/>
          <p:nvPr/>
        </p:nvSpPr>
        <p:spPr>
          <a:xfrm>
            <a:off x="6953250" y="6115050"/>
            <a:ext cx="1550670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E40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Future of Computing</a:t>
            </a:r>
            <a:endParaRPr lang="en-US" sz="1120" dirty="0"/>
          </a:p>
        </p:txBody>
      </p:sp>
      <p:sp>
        <p:nvSpPr>
          <p:cNvPr id="36" name="Text 17"/>
          <p:cNvSpPr/>
          <p:nvPr/>
        </p:nvSpPr>
        <p:spPr>
          <a:xfrm>
            <a:off x="381000" y="6972300"/>
            <a:ext cx="1257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Looking Ahead: Week 2</a:t>
            </a:r>
            <a:endParaRPr lang="en-US" sz="1380" dirty="0"/>
          </a:p>
        </p:txBody>
      </p:sp>
      <p:sp>
        <p:nvSpPr>
          <p:cNvPr id="37" name="Text 18"/>
          <p:cNvSpPr/>
          <p:nvPr/>
        </p:nvSpPr>
        <p:spPr>
          <a:xfrm>
            <a:off x="571500" y="7505700"/>
            <a:ext cx="121958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We'll explore process management, memory organization, and how these core OS functions impact system performance and energy consumption.</a:t>
            </a:r>
            <a:endParaRPr lang="en-US" sz="1120" dirty="0"/>
          </a:p>
        </p:txBody>
      </p:sp>
      <p:sp>
        <p:nvSpPr>
          <p:cNvPr id="38" name="Text 19"/>
          <p:cNvSpPr/>
          <p:nvPr/>
        </p:nvSpPr>
        <p:spPr>
          <a:xfrm>
            <a:off x="381000" y="5676900"/>
            <a:ext cx="332136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b="1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Recommended Reading:</a:t>
            </a:r>
            <a:endParaRPr lang="en-US" sz="980" dirty="0"/>
          </a:p>
        </p:txBody>
      </p:sp>
      <p:sp>
        <p:nvSpPr>
          <p:cNvPr id="39" name="Text 20"/>
          <p:cNvSpPr/>
          <p:nvPr/>
        </p:nvSpPr>
        <p:spPr>
          <a:xfrm>
            <a:off x="381000" y="5867400"/>
            <a:ext cx="332136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• Modern Operating Systems (Tanenbaum)</a:t>
            </a:r>
            <a:endParaRPr lang="en-US" sz="980" dirty="0"/>
          </a:p>
        </p:txBody>
      </p:sp>
      <p:sp>
        <p:nvSpPr>
          <p:cNvPr id="40" name="Text 21"/>
          <p:cNvSpPr/>
          <p:nvPr/>
        </p:nvSpPr>
        <p:spPr>
          <a:xfrm>
            <a:off x="381000" y="6057900"/>
            <a:ext cx="332136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• Green Software Engineering Principles (Microsoft)</a:t>
            </a:r>
            <a:endParaRPr lang="en-US" sz="980" dirty="0"/>
          </a:p>
        </p:txBody>
      </p:sp>
      <p:sp>
        <p:nvSpPr>
          <p:cNvPr id="41" name="Text 22"/>
          <p:cNvSpPr/>
          <p:nvPr/>
        </p:nvSpPr>
        <p:spPr>
          <a:xfrm>
            <a:off x="10258425" y="5676900"/>
            <a:ext cx="170783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b="1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Online Resources:</a:t>
            </a:r>
            <a:endParaRPr lang="en-US" sz="980" dirty="0"/>
          </a:p>
        </p:txBody>
      </p:sp>
      <p:sp>
        <p:nvSpPr>
          <p:cNvPr id="42" name="Text 23"/>
          <p:cNvSpPr/>
          <p:nvPr/>
        </p:nvSpPr>
        <p:spPr>
          <a:xfrm>
            <a:off x="10258425" y="5867400"/>
            <a:ext cx="170783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• Course materials on LMS</a:t>
            </a:r>
            <a:endParaRPr lang="en-US" sz="980" dirty="0"/>
          </a:p>
        </p:txBody>
      </p:sp>
      <p:sp>
        <p:nvSpPr>
          <p:cNvPr id="43" name="Text 24"/>
          <p:cNvSpPr/>
          <p:nvPr/>
        </p:nvSpPr>
        <p:spPr>
          <a:xfrm>
            <a:off x="10258425" y="6057900"/>
            <a:ext cx="170783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• Additional lab exercises</a:t>
            </a:r>
            <a:endParaRPr lang="en-US" sz="980" dirty="0"/>
          </a:p>
        </p:txBody>
      </p:sp>
      <p:sp>
        <p:nvSpPr>
          <p:cNvPr id="44" name="Text 25"/>
          <p:cNvSpPr/>
          <p:nvPr/>
        </p:nvSpPr>
        <p:spPr>
          <a:xfrm>
            <a:off x="381000" y="6591300"/>
            <a:ext cx="355187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Week 1: Operating Systems &amp; Computing Sustainability</a:t>
            </a:r>
            <a:endParaRPr lang="en-US" sz="980" dirty="0"/>
          </a:p>
        </p:txBody>
      </p:sp>
      <p:sp>
        <p:nvSpPr>
          <p:cNvPr id="45" name="Text 26"/>
          <p:cNvSpPr/>
          <p:nvPr/>
        </p:nvSpPr>
        <p:spPr>
          <a:xfrm>
            <a:off x="10991850" y="6591300"/>
            <a:ext cx="90106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Page 10 of 11</a:t>
            </a:r>
            <a:endParaRPr lang="en-US" sz="98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1847850"/>
            <a:ext cx="4533900" cy="457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850" y="2533650"/>
            <a:ext cx="455295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0" y="4133850"/>
            <a:ext cx="48768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8838" y="5200650"/>
            <a:ext cx="8555638" cy="647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5988" y="5364234"/>
            <a:ext cx="19050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4888" y="5391150"/>
            <a:ext cx="1905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2838" y="5391150"/>
            <a:ext cx="171450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515100"/>
            <a:ext cx="12192000" cy="3429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3408521" y="1009650"/>
            <a:ext cx="537495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158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Questions &amp; Discussion</a:t>
            </a:r>
            <a:endParaRPr lang="en-US" sz="3158" dirty="0"/>
          </a:p>
        </p:txBody>
      </p:sp>
      <p:sp>
        <p:nvSpPr>
          <p:cNvPr id="13" name="Text 1"/>
          <p:cNvSpPr/>
          <p:nvPr/>
        </p:nvSpPr>
        <p:spPr>
          <a:xfrm>
            <a:off x="4457700" y="1962150"/>
            <a:ext cx="45681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might OS design evolve to better support sustainability?</a:t>
            </a:r>
            <a:endParaRPr lang="en-US" sz="1120" dirty="0"/>
          </a:p>
        </p:txBody>
      </p:sp>
      <p:sp>
        <p:nvSpPr>
          <p:cNvPr id="14" name="Text 2"/>
          <p:cNvSpPr/>
          <p:nvPr/>
        </p:nvSpPr>
        <p:spPr>
          <a:xfrm>
            <a:off x="3562350" y="2647950"/>
            <a:ext cx="458914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are the most promising green computing technologies?</a:t>
            </a:r>
            <a:endParaRPr lang="en-US" sz="1120" dirty="0"/>
          </a:p>
        </p:txBody>
      </p:sp>
      <p:sp>
        <p:nvSpPr>
          <p:cNvPr id="15" name="Text 3"/>
          <p:cNvSpPr/>
          <p:nvPr/>
        </p:nvSpPr>
        <p:spPr>
          <a:xfrm>
            <a:off x="5067300" y="4248150"/>
            <a:ext cx="49453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can developers contribute to more energy-efficient systems?</a:t>
            </a:r>
            <a:endParaRPr lang="en-US" sz="1120" dirty="0"/>
          </a:p>
        </p:txBody>
      </p:sp>
      <p:sp>
        <p:nvSpPr>
          <p:cNvPr id="16" name="Text 4"/>
          <p:cNvSpPr/>
          <p:nvPr/>
        </p:nvSpPr>
        <p:spPr>
          <a:xfrm>
            <a:off x="2401252" y="5379966"/>
            <a:ext cx="2413636" cy="2106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Shabih.fatima@roehampton.ac.uk</a:t>
            </a:r>
            <a:endParaRPr lang="en-US" sz="1120" dirty="0"/>
          </a:p>
        </p:txBody>
      </p:sp>
      <p:sp>
        <p:nvSpPr>
          <p:cNvPr id="17" name="Text 5"/>
          <p:cNvSpPr/>
          <p:nvPr/>
        </p:nvSpPr>
        <p:spPr>
          <a:xfrm>
            <a:off x="5119688" y="5410200"/>
            <a:ext cx="2242185" cy="2106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Office Hours</a:t>
            </a:r>
            <a:r>
              <a:rPr lang="en-US" sz="112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Mon 11:00-12:00</a:t>
            </a:r>
            <a:endParaRPr lang="en-US" sz="1120" dirty="0"/>
          </a:p>
        </p:txBody>
      </p:sp>
      <p:sp>
        <p:nvSpPr>
          <p:cNvPr id="18" name="Text 6"/>
          <p:cNvSpPr/>
          <p:nvPr/>
        </p:nvSpPr>
        <p:spPr>
          <a:xfrm>
            <a:off x="7748588" y="5410200"/>
            <a:ext cx="2126933" cy="2106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Additional resources on Moodle</a:t>
            </a:r>
            <a:endParaRPr lang="en-US" sz="1120" dirty="0"/>
          </a:p>
        </p:txBody>
      </p:sp>
      <p:sp>
        <p:nvSpPr>
          <p:cNvPr id="19" name="Text 7"/>
          <p:cNvSpPr/>
          <p:nvPr/>
        </p:nvSpPr>
        <p:spPr>
          <a:xfrm>
            <a:off x="-609600" y="5676900"/>
            <a:ext cx="13411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8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Week 1:</a:t>
            </a:r>
            <a:r>
              <a:rPr lang="en-US" sz="1380" dirty="0">
                <a:solidFill>
                  <a:srgbClr val="1D4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Operating Systems </a:t>
            </a:r>
            <a:r>
              <a:rPr lang="en-US" sz="138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&amp; </a:t>
            </a:r>
            <a:r>
              <a:rPr lang="en-US" sz="1380" dirty="0">
                <a:solidFill>
                  <a:srgbClr val="1580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Computing Sustainability</a:t>
            </a:r>
            <a:endParaRPr lang="en-US" sz="1380" dirty="0"/>
          </a:p>
        </p:txBody>
      </p:sp>
      <p:sp>
        <p:nvSpPr>
          <p:cNvPr id="20" name="Text 8"/>
          <p:cNvSpPr/>
          <p:nvPr/>
        </p:nvSpPr>
        <p:spPr>
          <a:xfrm>
            <a:off x="381000" y="6591300"/>
            <a:ext cx="355187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Week 1: Operating Systems &amp; Computing Sustainability</a:t>
            </a:r>
            <a:endParaRPr lang="en-US" sz="980" dirty="0"/>
          </a:p>
        </p:txBody>
      </p:sp>
      <p:sp>
        <p:nvSpPr>
          <p:cNvPr id="21" name="Text 9"/>
          <p:cNvSpPr/>
          <p:nvPr/>
        </p:nvSpPr>
        <p:spPr>
          <a:xfrm>
            <a:off x="10991850" y="6591300"/>
            <a:ext cx="90106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Page 11 of 11</a:t>
            </a:r>
            <a:endParaRPr lang="en-US" sz="98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90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286000"/>
            <a:ext cx="3810000" cy="4343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24384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2495550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352800"/>
            <a:ext cx="3505200" cy="3124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" y="3467100"/>
            <a:ext cx="609600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988" y="3600450"/>
            <a:ext cx="276225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8424" y="3467100"/>
            <a:ext cx="609600" cy="609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0349" y="3600450"/>
            <a:ext cx="2857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300" y="4495800"/>
            <a:ext cx="327660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300" y="50673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5300" y="5257800"/>
            <a:ext cx="32766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5300" y="5257800"/>
            <a:ext cx="1965871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5300" y="54864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5300" y="5676900"/>
            <a:ext cx="32766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5300" y="5676900"/>
            <a:ext cx="131058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91000" y="2286000"/>
            <a:ext cx="3810000" cy="4343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43400" y="2438400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38650" y="2495550"/>
            <a:ext cx="190500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43400" y="3352800"/>
            <a:ext cx="3505200" cy="31242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57700" y="3467100"/>
            <a:ext cx="3276600" cy="3429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57700" y="4419600"/>
            <a:ext cx="533400" cy="533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10100" y="4533900"/>
            <a:ext cx="228600" cy="3048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820519" y="4419600"/>
            <a:ext cx="533400" cy="533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72919" y="4533900"/>
            <a:ext cx="228600" cy="3048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183338" y="4419600"/>
            <a:ext cx="533400" cy="533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335738" y="4533900"/>
            <a:ext cx="228600" cy="3048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457700" y="5219700"/>
            <a:ext cx="3276600" cy="762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153400" y="2286000"/>
            <a:ext cx="3810000" cy="43434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800" y="2438400"/>
            <a:ext cx="381000" cy="3810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401050" y="2495550"/>
            <a:ext cx="190500" cy="2667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305800" y="3162300"/>
            <a:ext cx="3505200" cy="33147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753600" y="3276600"/>
            <a:ext cx="609600" cy="6096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948863" y="3409950"/>
            <a:ext cx="219075" cy="3429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001250" y="4152900"/>
            <a:ext cx="114300" cy="1524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420100" y="4381500"/>
            <a:ext cx="3276600" cy="4953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001250" y="4953000"/>
            <a:ext cx="114300" cy="1524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753600" y="5181600"/>
            <a:ext cx="609600" cy="6096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915525" y="5314950"/>
            <a:ext cx="285750" cy="34290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0" y="6515100"/>
            <a:ext cx="12192000" cy="342900"/>
          </a:xfrm>
          <a:prstGeom prst="rect">
            <a:avLst/>
          </a:prstGeom>
        </p:spPr>
      </p:pic>
      <p:sp>
        <p:nvSpPr>
          <p:cNvPr id="43" name="Text 0"/>
          <p:cNvSpPr/>
          <p:nvPr/>
        </p:nvSpPr>
        <p:spPr>
          <a:xfrm>
            <a:off x="381000" y="190500"/>
            <a:ext cx="12573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Introduction to Operating Systems</a:t>
            </a:r>
            <a:endParaRPr lang="en-US" sz="2040" dirty="0"/>
          </a:p>
        </p:txBody>
      </p:sp>
      <p:sp>
        <p:nvSpPr>
          <p:cNvPr id="44" name="Text 1"/>
          <p:cNvSpPr/>
          <p:nvPr/>
        </p:nvSpPr>
        <p:spPr>
          <a:xfrm>
            <a:off x="381000" y="533400"/>
            <a:ext cx="1257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From Hardware to User Services</a:t>
            </a:r>
            <a:endParaRPr lang="en-US" sz="1260" dirty="0"/>
          </a:p>
        </p:txBody>
      </p:sp>
      <p:sp>
        <p:nvSpPr>
          <p:cNvPr id="45" name="Text 2"/>
          <p:cNvSpPr/>
          <p:nvPr/>
        </p:nvSpPr>
        <p:spPr>
          <a:xfrm>
            <a:off x="228600" y="1219200"/>
            <a:ext cx="129082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Definition &amp; Core Functions</a:t>
            </a:r>
            <a:endParaRPr lang="en-US" sz="1646" dirty="0"/>
          </a:p>
        </p:txBody>
      </p:sp>
      <p:sp>
        <p:nvSpPr>
          <p:cNvPr id="46" name="Text 3"/>
          <p:cNvSpPr/>
          <p:nvPr/>
        </p:nvSpPr>
        <p:spPr>
          <a:xfrm>
            <a:off x="228600" y="1600200"/>
            <a:ext cx="117348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 </a:t>
            </a:r>
            <a:r>
              <a:rPr lang="en-US" sz="126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Operating System (OS) </a:t>
            </a:r>
            <a:r>
              <a:rPr lang="en-US" sz="126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is the foundational software layer that manages hardware resources and provides services for applications.</a:t>
            </a:r>
            <a:endParaRPr lang="en-US" sz="1260" dirty="0"/>
          </a:p>
        </p:txBody>
      </p:sp>
      <p:sp>
        <p:nvSpPr>
          <p:cNvPr id="47" name="Text 4"/>
          <p:cNvSpPr/>
          <p:nvPr/>
        </p:nvSpPr>
        <p:spPr>
          <a:xfrm>
            <a:off x="876300" y="2495550"/>
            <a:ext cx="243585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Resource Management</a:t>
            </a:r>
            <a:endParaRPr lang="en-US" sz="1260" dirty="0"/>
          </a:p>
        </p:txBody>
      </p:sp>
      <p:sp>
        <p:nvSpPr>
          <p:cNvPr id="48" name="Text 5"/>
          <p:cNvSpPr/>
          <p:nvPr/>
        </p:nvSpPr>
        <p:spPr>
          <a:xfrm>
            <a:off x="381000" y="2895600"/>
            <a:ext cx="3505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Allocates CPU, memory, and I/O devices among competing applications</a:t>
            </a:r>
            <a:endParaRPr lang="en-US" sz="980" dirty="0"/>
          </a:p>
        </p:txBody>
      </p:sp>
      <p:sp>
        <p:nvSpPr>
          <p:cNvPr id="49" name="Text 6"/>
          <p:cNvSpPr/>
          <p:nvPr/>
        </p:nvSpPr>
        <p:spPr>
          <a:xfrm>
            <a:off x="464820" y="4114800"/>
            <a:ext cx="6705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4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Browser</a:t>
            </a:r>
            <a:endParaRPr lang="en-US" sz="840" dirty="0"/>
          </a:p>
        </p:txBody>
      </p:sp>
      <p:sp>
        <p:nvSpPr>
          <p:cNvPr id="50" name="Text 7"/>
          <p:cNvSpPr/>
          <p:nvPr/>
        </p:nvSpPr>
        <p:spPr>
          <a:xfrm>
            <a:off x="3018681" y="4114800"/>
            <a:ext cx="789087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4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Music Player</a:t>
            </a:r>
            <a:endParaRPr lang="en-US" sz="840" dirty="0"/>
          </a:p>
        </p:txBody>
      </p:sp>
      <p:sp>
        <p:nvSpPr>
          <p:cNvPr id="51" name="Text 8"/>
          <p:cNvSpPr/>
          <p:nvPr/>
        </p:nvSpPr>
        <p:spPr>
          <a:xfrm>
            <a:off x="457200" y="4572000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Operating System</a:t>
            </a:r>
            <a:endParaRPr lang="en-US" sz="980" dirty="0"/>
          </a:p>
        </p:txBody>
      </p:sp>
      <p:sp>
        <p:nvSpPr>
          <p:cNvPr id="52" name="Text 9"/>
          <p:cNvSpPr/>
          <p:nvPr/>
        </p:nvSpPr>
        <p:spPr>
          <a:xfrm>
            <a:off x="685800" y="5067300"/>
            <a:ext cx="86914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Browser: 60%</a:t>
            </a:r>
            <a:endParaRPr lang="en-US" sz="840" dirty="0"/>
          </a:p>
        </p:txBody>
      </p:sp>
      <p:sp>
        <p:nvSpPr>
          <p:cNvPr id="53" name="Text 10"/>
          <p:cNvSpPr/>
          <p:nvPr/>
        </p:nvSpPr>
        <p:spPr>
          <a:xfrm>
            <a:off x="685800" y="5486400"/>
            <a:ext cx="71951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Music: 40%</a:t>
            </a:r>
            <a:endParaRPr lang="en-US" sz="840" dirty="0"/>
          </a:p>
        </p:txBody>
      </p:sp>
      <p:sp>
        <p:nvSpPr>
          <p:cNvPr id="54" name="Text 11"/>
          <p:cNvSpPr/>
          <p:nvPr/>
        </p:nvSpPr>
        <p:spPr>
          <a:xfrm>
            <a:off x="495300" y="6057900"/>
            <a:ext cx="3276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4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Example: OS allocates CPU time between browser and music player so both run without freezing</a:t>
            </a:r>
            <a:endParaRPr lang="en-US" sz="840" dirty="0"/>
          </a:p>
        </p:txBody>
      </p:sp>
      <p:sp>
        <p:nvSpPr>
          <p:cNvPr id="55" name="Text 12"/>
          <p:cNvSpPr/>
          <p:nvPr/>
        </p:nvSpPr>
        <p:spPr>
          <a:xfrm>
            <a:off x="4838700" y="2495550"/>
            <a:ext cx="167034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Process Control</a:t>
            </a:r>
            <a:endParaRPr lang="en-US" sz="1260" dirty="0"/>
          </a:p>
        </p:txBody>
      </p:sp>
      <p:sp>
        <p:nvSpPr>
          <p:cNvPr id="56" name="Text 13"/>
          <p:cNvSpPr/>
          <p:nvPr/>
        </p:nvSpPr>
        <p:spPr>
          <a:xfrm>
            <a:off x="4343400" y="2895600"/>
            <a:ext cx="3505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Creates, schedules, and terminates application processes</a:t>
            </a:r>
            <a:endParaRPr lang="en-US" sz="980" dirty="0"/>
          </a:p>
        </p:txBody>
      </p:sp>
      <p:sp>
        <p:nvSpPr>
          <p:cNvPr id="57" name="Text 14"/>
          <p:cNvSpPr/>
          <p:nvPr/>
        </p:nvSpPr>
        <p:spPr>
          <a:xfrm>
            <a:off x="4419600" y="3543300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Operating System</a:t>
            </a:r>
            <a:endParaRPr lang="en-US" sz="980" dirty="0"/>
          </a:p>
        </p:txBody>
      </p:sp>
      <p:sp>
        <p:nvSpPr>
          <p:cNvPr id="58" name="Text 15"/>
          <p:cNvSpPr/>
          <p:nvPr/>
        </p:nvSpPr>
        <p:spPr>
          <a:xfrm>
            <a:off x="4431030" y="4991100"/>
            <a:ext cx="5867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4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Start</a:t>
            </a:r>
            <a:endParaRPr lang="en-US" sz="840" dirty="0"/>
          </a:p>
        </p:txBody>
      </p:sp>
      <p:sp>
        <p:nvSpPr>
          <p:cNvPr id="59" name="Text 16"/>
          <p:cNvSpPr/>
          <p:nvPr/>
        </p:nvSpPr>
        <p:spPr>
          <a:xfrm>
            <a:off x="5793849" y="4991100"/>
            <a:ext cx="5867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4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Install</a:t>
            </a:r>
            <a:endParaRPr lang="en-US" sz="840" dirty="0"/>
          </a:p>
        </p:txBody>
      </p:sp>
      <p:sp>
        <p:nvSpPr>
          <p:cNvPr id="60" name="Text 17"/>
          <p:cNvSpPr/>
          <p:nvPr/>
        </p:nvSpPr>
        <p:spPr>
          <a:xfrm>
            <a:off x="7155790" y="4991100"/>
            <a:ext cx="60605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4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Complete</a:t>
            </a:r>
            <a:endParaRPr lang="en-US" sz="840" dirty="0"/>
          </a:p>
        </p:txBody>
      </p:sp>
      <p:sp>
        <p:nvSpPr>
          <p:cNvPr id="61" name="Text 18"/>
          <p:cNvSpPr/>
          <p:nvPr/>
        </p:nvSpPr>
        <p:spPr>
          <a:xfrm>
            <a:off x="4457700" y="5334000"/>
            <a:ext cx="87536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Process starts</a:t>
            </a:r>
            <a:endParaRPr lang="en-US" sz="840" dirty="0"/>
          </a:p>
        </p:txBody>
      </p:sp>
      <p:sp>
        <p:nvSpPr>
          <p:cNvPr id="62" name="Text 19"/>
          <p:cNvSpPr/>
          <p:nvPr/>
        </p:nvSpPr>
        <p:spPr>
          <a:xfrm>
            <a:off x="6989415" y="5334000"/>
            <a:ext cx="81937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Process ends</a:t>
            </a:r>
            <a:endParaRPr lang="en-US" sz="840" dirty="0"/>
          </a:p>
        </p:txBody>
      </p:sp>
      <p:sp>
        <p:nvSpPr>
          <p:cNvPr id="63" name="Text 20"/>
          <p:cNvSpPr/>
          <p:nvPr/>
        </p:nvSpPr>
        <p:spPr>
          <a:xfrm>
            <a:off x="4457700" y="6057900"/>
            <a:ext cx="3276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4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Example: OS controls the entire app update process from start to finish</a:t>
            </a:r>
            <a:endParaRPr lang="en-US" sz="840" dirty="0"/>
          </a:p>
        </p:txBody>
      </p:sp>
      <p:sp>
        <p:nvSpPr>
          <p:cNvPr id="64" name="Text 21"/>
          <p:cNvSpPr/>
          <p:nvPr/>
        </p:nvSpPr>
        <p:spPr>
          <a:xfrm>
            <a:off x="8801100" y="2495550"/>
            <a:ext cx="134963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File Systems</a:t>
            </a:r>
            <a:endParaRPr lang="en-US" sz="1260" dirty="0"/>
          </a:p>
        </p:txBody>
      </p:sp>
      <p:sp>
        <p:nvSpPr>
          <p:cNvPr id="65" name="Text 22"/>
          <p:cNvSpPr/>
          <p:nvPr/>
        </p:nvSpPr>
        <p:spPr>
          <a:xfrm>
            <a:off x="8305800" y="2895600"/>
            <a:ext cx="38557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Organizes data storage and retrieval operations</a:t>
            </a:r>
            <a:endParaRPr lang="en-US" sz="980" dirty="0"/>
          </a:p>
        </p:txBody>
      </p:sp>
      <p:sp>
        <p:nvSpPr>
          <p:cNvPr id="66" name="Text 23"/>
          <p:cNvSpPr/>
          <p:nvPr/>
        </p:nvSpPr>
        <p:spPr>
          <a:xfrm>
            <a:off x="8256270" y="3924300"/>
            <a:ext cx="36042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4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Word Document</a:t>
            </a:r>
            <a:endParaRPr lang="en-US" sz="840" dirty="0"/>
          </a:p>
        </p:txBody>
      </p:sp>
      <p:sp>
        <p:nvSpPr>
          <p:cNvPr id="67" name="Text 24"/>
          <p:cNvSpPr/>
          <p:nvPr/>
        </p:nvSpPr>
        <p:spPr>
          <a:xfrm>
            <a:off x="8382000" y="4457700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Operating System</a:t>
            </a:r>
            <a:endParaRPr lang="en-US" sz="980" dirty="0"/>
          </a:p>
        </p:txBody>
      </p:sp>
      <p:sp>
        <p:nvSpPr>
          <p:cNvPr id="68" name="Text 25"/>
          <p:cNvSpPr/>
          <p:nvPr/>
        </p:nvSpPr>
        <p:spPr>
          <a:xfrm>
            <a:off x="8382000" y="4648200"/>
            <a:ext cx="3352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4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File System Manager</a:t>
            </a:r>
            <a:endParaRPr lang="en-US" sz="840" dirty="0"/>
          </a:p>
        </p:txBody>
      </p:sp>
      <p:sp>
        <p:nvSpPr>
          <p:cNvPr id="69" name="Text 26"/>
          <p:cNvSpPr/>
          <p:nvPr/>
        </p:nvSpPr>
        <p:spPr>
          <a:xfrm>
            <a:off x="8256270" y="5829300"/>
            <a:ext cx="36042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4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Storage Device</a:t>
            </a:r>
            <a:endParaRPr lang="en-US" sz="840" dirty="0"/>
          </a:p>
        </p:txBody>
      </p:sp>
      <p:sp>
        <p:nvSpPr>
          <p:cNvPr id="70" name="Text 27"/>
          <p:cNvSpPr/>
          <p:nvPr/>
        </p:nvSpPr>
        <p:spPr>
          <a:xfrm>
            <a:off x="8420100" y="6057900"/>
            <a:ext cx="3276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4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Example: OS ensures Word documents are properly stored and retrievable later</a:t>
            </a:r>
            <a:endParaRPr lang="en-US" sz="840" dirty="0"/>
          </a:p>
        </p:txBody>
      </p:sp>
      <p:sp>
        <p:nvSpPr>
          <p:cNvPr id="71" name="Text 28"/>
          <p:cNvSpPr/>
          <p:nvPr/>
        </p:nvSpPr>
        <p:spPr>
          <a:xfrm>
            <a:off x="381000" y="6591300"/>
            <a:ext cx="409424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Week 1: Operating Systems &amp; Computing Sustainability</a:t>
            </a:r>
            <a:endParaRPr lang="en-US" sz="980" dirty="0"/>
          </a:p>
        </p:txBody>
      </p:sp>
      <p:sp>
        <p:nvSpPr>
          <p:cNvPr id="72" name="Text 29"/>
          <p:cNvSpPr/>
          <p:nvPr/>
        </p:nvSpPr>
        <p:spPr>
          <a:xfrm>
            <a:off x="10977860" y="6591300"/>
            <a:ext cx="91645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2 of 11</a:t>
            </a:r>
            <a:endParaRPr lang="en-US" sz="98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38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23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409700"/>
            <a:ext cx="5638800" cy="914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324100"/>
            <a:ext cx="5638800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086100"/>
            <a:ext cx="5638800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3695700"/>
            <a:ext cx="5638800" cy="1066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525" y="4739640"/>
            <a:ext cx="5638800" cy="762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6911" y="1924050"/>
            <a:ext cx="1069925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6911" y="3703320"/>
            <a:ext cx="1214289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2247900"/>
            <a:ext cx="5715000" cy="1524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2743200"/>
            <a:ext cx="2667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0" y="2847975"/>
            <a:ext cx="1143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63050" y="2743200"/>
            <a:ext cx="32385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39250" y="2847975"/>
            <a:ext cx="1714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800" y="3238500"/>
            <a:ext cx="32385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3343275"/>
            <a:ext cx="17145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63050" y="3238500"/>
            <a:ext cx="3429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39250" y="3343275"/>
            <a:ext cx="1905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48400" y="4000500"/>
            <a:ext cx="5715000" cy="2095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6515100"/>
            <a:ext cx="12192000" cy="3429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190500"/>
            <a:ext cx="12573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 Architecture: Kernel, User Space, System Calls</a:t>
            </a:r>
            <a:endParaRPr lang="en-US" sz="2040" dirty="0"/>
          </a:p>
        </p:txBody>
      </p:sp>
      <p:sp>
        <p:nvSpPr>
          <p:cNvPr id="23" name="Text 1"/>
          <p:cNvSpPr/>
          <p:nvPr/>
        </p:nvSpPr>
        <p:spPr>
          <a:xfrm>
            <a:off x="228600" y="952500"/>
            <a:ext cx="62026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OS Architecture Layers</a:t>
            </a:r>
            <a:endParaRPr lang="en-US" sz="1646" dirty="0"/>
          </a:p>
        </p:txBody>
      </p:sp>
      <p:sp>
        <p:nvSpPr>
          <p:cNvPr id="24" name="Text 2"/>
          <p:cNvSpPr/>
          <p:nvPr/>
        </p:nvSpPr>
        <p:spPr>
          <a:xfrm>
            <a:off x="1544486" y="1638300"/>
            <a:ext cx="300687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User Applications</a:t>
            </a:r>
            <a:endParaRPr lang="en-US" sz="1380" dirty="0"/>
          </a:p>
        </p:txBody>
      </p:sp>
      <p:sp>
        <p:nvSpPr>
          <p:cNvPr id="25" name="Text 3"/>
          <p:cNvSpPr/>
          <p:nvPr/>
        </p:nvSpPr>
        <p:spPr>
          <a:xfrm>
            <a:off x="1553482" y="1943872"/>
            <a:ext cx="300687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 browsers, Office suites, Games, etc.</a:t>
            </a:r>
            <a:endParaRPr lang="en-US" sz="980" dirty="0"/>
          </a:p>
        </p:txBody>
      </p:sp>
      <p:sp>
        <p:nvSpPr>
          <p:cNvPr id="26" name="Text 4"/>
          <p:cNvSpPr/>
          <p:nvPr/>
        </p:nvSpPr>
        <p:spPr>
          <a:xfrm>
            <a:off x="1341641" y="2476500"/>
            <a:ext cx="341271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 Libraries &amp; APIs</a:t>
            </a:r>
            <a:endParaRPr lang="en-US" sz="1260" dirty="0"/>
          </a:p>
        </p:txBody>
      </p:sp>
      <p:sp>
        <p:nvSpPr>
          <p:cNvPr id="27" name="Text 5"/>
          <p:cNvSpPr/>
          <p:nvPr/>
        </p:nvSpPr>
        <p:spPr>
          <a:xfrm>
            <a:off x="1341641" y="2743200"/>
            <a:ext cx="341271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Standard libraries, frameworks, and interfaces</a:t>
            </a:r>
            <a:endParaRPr lang="en-US" sz="980" dirty="0"/>
          </a:p>
        </p:txBody>
      </p:sp>
      <p:sp>
        <p:nvSpPr>
          <p:cNvPr id="28" name="Text 6"/>
          <p:cNvSpPr/>
          <p:nvPr/>
        </p:nvSpPr>
        <p:spPr>
          <a:xfrm>
            <a:off x="1535638" y="3181350"/>
            <a:ext cx="302472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 Call Interface</a:t>
            </a:r>
            <a:endParaRPr lang="en-US" sz="1260" dirty="0"/>
          </a:p>
        </p:txBody>
      </p:sp>
      <p:sp>
        <p:nvSpPr>
          <p:cNvPr id="29" name="Text 7"/>
          <p:cNvSpPr/>
          <p:nvPr/>
        </p:nvSpPr>
        <p:spPr>
          <a:xfrm>
            <a:off x="1535638" y="3448050"/>
            <a:ext cx="302472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4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Boundary between user space and kernel space</a:t>
            </a:r>
            <a:endParaRPr lang="en-US" sz="840" dirty="0"/>
          </a:p>
        </p:txBody>
      </p:sp>
      <p:sp>
        <p:nvSpPr>
          <p:cNvPr id="30" name="Text 8"/>
          <p:cNvSpPr/>
          <p:nvPr/>
        </p:nvSpPr>
        <p:spPr>
          <a:xfrm>
            <a:off x="1334118" y="4000500"/>
            <a:ext cx="342761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Kernel</a:t>
            </a:r>
            <a:endParaRPr lang="en-US" sz="1380" dirty="0"/>
          </a:p>
        </p:txBody>
      </p:sp>
      <p:sp>
        <p:nvSpPr>
          <p:cNvPr id="31" name="Text 9"/>
          <p:cNvSpPr/>
          <p:nvPr/>
        </p:nvSpPr>
        <p:spPr>
          <a:xfrm>
            <a:off x="1334118" y="4267200"/>
            <a:ext cx="342761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DBEA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Core OS functionality &amp; resource management</a:t>
            </a:r>
            <a:endParaRPr lang="en-US" sz="980" dirty="0"/>
          </a:p>
        </p:txBody>
      </p:sp>
      <p:sp>
        <p:nvSpPr>
          <p:cNvPr id="32" name="Text 10"/>
          <p:cNvSpPr/>
          <p:nvPr/>
        </p:nvSpPr>
        <p:spPr>
          <a:xfrm>
            <a:off x="1766224" y="4770120"/>
            <a:ext cx="258139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Hardware</a:t>
            </a:r>
            <a:endParaRPr lang="en-US" sz="1260" dirty="0"/>
          </a:p>
        </p:txBody>
      </p:sp>
      <p:sp>
        <p:nvSpPr>
          <p:cNvPr id="33" name="Text 11"/>
          <p:cNvSpPr/>
          <p:nvPr/>
        </p:nvSpPr>
        <p:spPr>
          <a:xfrm>
            <a:off x="1815723" y="5010150"/>
            <a:ext cx="25813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CPU, Memory, Storage, I/O Devices</a:t>
            </a:r>
            <a:endParaRPr lang="en-US" sz="980" dirty="0"/>
          </a:p>
        </p:txBody>
      </p:sp>
      <p:sp>
        <p:nvSpPr>
          <p:cNvPr id="34" name="Text 12"/>
          <p:cNvSpPr/>
          <p:nvPr/>
        </p:nvSpPr>
        <p:spPr>
          <a:xfrm>
            <a:off x="4691211" y="1924050"/>
            <a:ext cx="117691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User Space</a:t>
            </a:r>
            <a:endParaRPr lang="en-US" sz="980" dirty="0"/>
          </a:p>
        </p:txBody>
      </p:sp>
      <p:sp>
        <p:nvSpPr>
          <p:cNvPr id="35" name="Text 13"/>
          <p:cNvSpPr/>
          <p:nvPr/>
        </p:nvSpPr>
        <p:spPr>
          <a:xfrm>
            <a:off x="4761734" y="3725562"/>
            <a:ext cx="133571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Kernel Space</a:t>
            </a:r>
            <a:endParaRPr lang="en-US" sz="980" dirty="0"/>
          </a:p>
        </p:txBody>
      </p:sp>
      <p:sp>
        <p:nvSpPr>
          <p:cNvPr id="36" name="Text 14"/>
          <p:cNvSpPr/>
          <p:nvPr/>
        </p:nvSpPr>
        <p:spPr>
          <a:xfrm>
            <a:off x="6248400" y="952500"/>
            <a:ext cx="6286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 Calls</a:t>
            </a:r>
            <a:endParaRPr lang="en-US" sz="1646" dirty="0"/>
          </a:p>
        </p:txBody>
      </p:sp>
      <p:sp>
        <p:nvSpPr>
          <p:cNvPr id="37" name="Text 15"/>
          <p:cNvSpPr/>
          <p:nvPr/>
        </p:nvSpPr>
        <p:spPr>
          <a:xfrm>
            <a:off x="6248400" y="1409700"/>
            <a:ext cx="5715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 calls are the interface between user applications and the kernel, providing controlled access to hardware resources and privileged operations.</a:t>
            </a:r>
            <a:endParaRPr lang="en-US" sz="1120" dirty="0"/>
          </a:p>
        </p:txBody>
      </p:sp>
      <p:sp>
        <p:nvSpPr>
          <p:cNvPr id="38" name="Text 16"/>
          <p:cNvSpPr/>
          <p:nvPr/>
        </p:nvSpPr>
        <p:spPr>
          <a:xfrm>
            <a:off x="6400800" y="2400300"/>
            <a:ext cx="59512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Common System Call Categories</a:t>
            </a:r>
            <a:endParaRPr lang="en-US" sz="1260" dirty="0"/>
          </a:p>
        </p:txBody>
      </p:sp>
      <p:sp>
        <p:nvSpPr>
          <p:cNvPr id="39" name="Text 17"/>
          <p:cNvSpPr/>
          <p:nvPr/>
        </p:nvSpPr>
        <p:spPr>
          <a:xfrm>
            <a:off x="6743700" y="2743200"/>
            <a:ext cx="186908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File Operations</a:t>
            </a:r>
            <a:endParaRPr lang="en-US" sz="1120" dirty="0"/>
          </a:p>
        </p:txBody>
      </p:sp>
      <p:sp>
        <p:nvSpPr>
          <p:cNvPr id="40" name="Text 18"/>
          <p:cNvSpPr/>
          <p:nvPr/>
        </p:nvSpPr>
        <p:spPr>
          <a:xfrm>
            <a:off x="6743700" y="2971800"/>
            <a:ext cx="186908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open(), read(), write(), close()</a:t>
            </a:r>
            <a:endParaRPr lang="en-US" sz="840" dirty="0"/>
          </a:p>
        </p:txBody>
      </p:sp>
      <p:sp>
        <p:nvSpPr>
          <p:cNvPr id="41" name="Text 19"/>
          <p:cNvSpPr/>
          <p:nvPr/>
        </p:nvSpPr>
        <p:spPr>
          <a:xfrm>
            <a:off x="9563100" y="2743200"/>
            <a:ext cx="205473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Memory Management</a:t>
            </a:r>
            <a:endParaRPr lang="en-US" sz="1120" dirty="0"/>
          </a:p>
        </p:txBody>
      </p:sp>
      <p:sp>
        <p:nvSpPr>
          <p:cNvPr id="42" name="Text 20"/>
          <p:cNvSpPr/>
          <p:nvPr/>
        </p:nvSpPr>
        <p:spPr>
          <a:xfrm>
            <a:off x="9563100" y="2971800"/>
            <a:ext cx="205473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malloc(), free(), mmap()</a:t>
            </a:r>
            <a:endParaRPr lang="en-US" sz="840" dirty="0"/>
          </a:p>
        </p:txBody>
      </p:sp>
      <p:sp>
        <p:nvSpPr>
          <p:cNvPr id="43" name="Text 21"/>
          <p:cNvSpPr/>
          <p:nvPr/>
        </p:nvSpPr>
        <p:spPr>
          <a:xfrm>
            <a:off x="6800850" y="3238500"/>
            <a:ext cx="16680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Process Control</a:t>
            </a:r>
            <a:endParaRPr lang="en-US" sz="1120" dirty="0"/>
          </a:p>
        </p:txBody>
      </p:sp>
      <p:sp>
        <p:nvSpPr>
          <p:cNvPr id="44" name="Text 22"/>
          <p:cNvSpPr/>
          <p:nvPr/>
        </p:nvSpPr>
        <p:spPr>
          <a:xfrm>
            <a:off x="6800850" y="3467100"/>
            <a:ext cx="166805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fork(), exec(), exit(), wait()</a:t>
            </a:r>
            <a:endParaRPr lang="en-US" sz="840" dirty="0"/>
          </a:p>
        </p:txBody>
      </p:sp>
      <p:sp>
        <p:nvSpPr>
          <p:cNvPr id="45" name="Text 23"/>
          <p:cNvSpPr/>
          <p:nvPr/>
        </p:nvSpPr>
        <p:spPr>
          <a:xfrm>
            <a:off x="9582150" y="3238500"/>
            <a:ext cx="19006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Network Operations</a:t>
            </a:r>
            <a:endParaRPr lang="en-US" sz="1120" dirty="0"/>
          </a:p>
        </p:txBody>
      </p:sp>
      <p:sp>
        <p:nvSpPr>
          <p:cNvPr id="46" name="Text 24"/>
          <p:cNvSpPr/>
          <p:nvPr/>
        </p:nvSpPr>
        <p:spPr>
          <a:xfrm>
            <a:off x="9582150" y="3467100"/>
            <a:ext cx="190068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socket(), connect(), bind()</a:t>
            </a:r>
            <a:endParaRPr lang="en-US" sz="840" dirty="0"/>
          </a:p>
        </p:txBody>
      </p:sp>
      <p:sp>
        <p:nvSpPr>
          <p:cNvPr id="47" name="Text 25"/>
          <p:cNvSpPr/>
          <p:nvPr/>
        </p:nvSpPr>
        <p:spPr>
          <a:xfrm>
            <a:off x="6400800" y="4152900"/>
            <a:ext cx="59512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Core Kernel Functions</a:t>
            </a:r>
            <a:endParaRPr lang="en-US" sz="1260" dirty="0"/>
          </a:p>
        </p:txBody>
      </p:sp>
      <p:sp>
        <p:nvSpPr>
          <p:cNvPr id="48" name="Text 26"/>
          <p:cNvSpPr/>
          <p:nvPr/>
        </p:nvSpPr>
        <p:spPr>
          <a:xfrm>
            <a:off x="6400800" y="4495800"/>
            <a:ext cx="59512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Process scheduling and CPU allocation</a:t>
            </a:r>
            <a:endParaRPr lang="en-US" sz="1120" dirty="0"/>
          </a:p>
        </p:txBody>
      </p:sp>
      <p:sp>
        <p:nvSpPr>
          <p:cNvPr id="49" name="Text 27"/>
          <p:cNvSpPr/>
          <p:nvPr/>
        </p:nvSpPr>
        <p:spPr>
          <a:xfrm>
            <a:off x="6400800" y="4800600"/>
            <a:ext cx="59512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Memory allocation and virtual memory management</a:t>
            </a:r>
            <a:endParaRPr lang="en-US" sz="1120" dirty="0"/>
          </a:p>
        </p:txBody>
      </p:sp>
      <p:sp>
        <p:nvSpPr>
          <p:cNvPr id="50" name="Text 28"/>
          <p:cNvSpPr/>
          <p:nvPr/>
        </p:nvSpPr>
        <p:spPr>
          <a:xfrm>
            <a:off x="6400800" y="5105400"/>
            <a:ext cx="59512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Device driver management and I/O operations</a:t>
            </a:r>
            <a:endParaRPr lang="en-US" sz="1120" dirty="0"/>
          </a:p>
        </p:txBody>
      </p:sp>
      <p:sp>
        <p:nvSpPr>
          <p:cNvPr id="51" name="Text 29"/>
          <p:cNvSpPr/>
          <p:nvPr/>
        </p:nvSpPr>
        <p:spPr>
          <a:xfrm>
            <a:off x="6400800" y="5410200"/>
            <a:ext cx="59512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File system management and storage control</a:t>
            </a:r>
            <a:endParaRPr lang="en-US" sz="1120" dirty="0"/>
          </a:p>
        </p:txBody>
      </p:sp>
      <p:sp>
        <p:nvSpPr>
          <p:cNvPr id="52" name="Text 30"/>
          <p:cNvSpPr/>
          <p:nvPr/>
        </p:nvSpPr>
        <p:spPr>
          <a:xfrm>
            <a:off x="6400800" y="5715000"/>
            <a:ext cx="59512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Security enforcement and access control</a:t>
            </a:r>
            <a:endParaRPr lang="en-US" sz="1120" dirty="0"/>
          </a:p>
        </p:txBody>
      </p:sp>
      <p:sp>
        <p:nvSpPr>
          <p:cNvPr id="53" name="Text 31"/>
          <p:cNvSpPr/>
          <p:nvPr/>
        </p:nvSpPr>
        <p:spPr>
          <a:xfrm>
            <a:off x="381000" y="6591300"/>
            <a:ext cx="409424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Week 1: Operating Systems &amp; Computing Sustainability</a:t>
            </a:r>
            <a:endParaRPr lang="en-US" sz="980" dirty="0"/>
          </a:p>
        </p:txBody>
      </p:sp>
      <p:sp>
        <p:nvSpPr>
          <p:cNvPr id="54" name="Text 32"/>
          <p:cNvSpPr/>
          <p:nvPr/>
        </p:nvSpPr>
        <p:spPr>
          <a:xfrm>
            <a:off x="10977860" y="6591300"/>
            <a:ext cx="91645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4 of 11</a:t>
            </a:r>
            <a:endParaRPr lang="en-US" sz="9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23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343150"/>
            <a:ext cx="11734800" cy="28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5621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095500"/>
            <a:ext cx="1676400" cy="1028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800" y="1562100"/>
            <a:ext cx="45720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200" y="2095500"/>
            <a:ext cx="1676400" cy="838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7400" y="1562100"/>
            <a:ext cx="45720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7800" y="2095500"/>
            <a:ext cx="1676400" cy="838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0" y="156210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2400" y="2095500"/>
            <a:ext cx="1676400" cy="838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96600" y="1562100"/>
            <a:ext cx="4572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000" y="2095500"/>
            <a:ext cx="1676400" cy="838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4076700"/>
            <a:ext cx="5772150" cy="952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" y="4276725"/>
            <a:ext cx="171450" cy="1714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" y="5181600"/>
            <a:ext cx="5772150" cy="762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" y="5381625"/>
            <a:ext cx="133350" cy="1714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1250" y="4076700"/>
            <a:ext cx="5772150" cy="952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43650" y="4276725"/>
            <a:ext cx="171450" cy="1714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91250" y="5181600"/>
            <a:ext cx="5772150" cy="7620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43650" y="5381625"/>
            <a:ext cx="171450" cy="1714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6515100"/>
            <a:ext cx="12192000" cy="3429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81000" y="190500"/>
            <a:ext cx="12573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Historical Evolution &amp; Contemporary Challenges</a:t>
            </a:r>
            <a:endParaRPr lang="en-US" sz="2040" dirty="0"/>
          </a:p>
        </p:txBody>
      </p:sp>
      <p:sp>
        <p:nvSpPr>
          <p:cNvPr id="25" name="Text 1"/>
          <p:cNvSpPr/>
          <p:nvPr/>
        </p:nvSpPr>
        <p:spPr>
          <a:xfrm>
            <a:off x="228600" y="952500"/>
            <a:ext cx="129082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OS Evolution Timeline</a:t>
            </a:r>
            <a:endParaRPr lang="en-US" sz="1646" dirty="0"/>
          </a:p>
        </p:txBody>
      </p:sp>
      <p:sp>
        <p:nvSpPr>
          <p:cNvPr id="26" name="Text 2"/>
          <p:cNvSpPr/>
          <p:nvPr/>
        </p:nvSpPr>
        <p:spPr>
          <a:xfrm>
            <a:off x="1013668" y="1676400"/>
            <a:ext cx="11672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120" dirty="0"/>
          </a:p>
        </p:txBody>
      </p:sp>
      <p:sp>
        <p:nvSpPr>
          <p:cNvPr id="27" name="Text 3"/>
          <p:cNvSpPr/>
          <p:nvPr/>
        </p:nvSpPr>
        <p:spPr>
          <a:xfrm>
            <a:off x="270510" y="2209800"/>
            <a:ext cx="15925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1950s-60s</a:t>
            </a:r>
            <a:endParaRPr lang="en-US" sz="1120" dirty="0"/>
          </a:p>
        </p:txBody>
      </p:sp>
      <p:sp>
        <p:nvSpPr>
          <p:cNvPr id="28" name="Text 4"/>
          <p:cNvSpPr/>
          <p:nvPr/>
        </p:nvSpPr>
        <p:spPr>
          <a:xfrm>
            <a:off x="342900" y="2438400"/>
            <a:ext cx="1447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Batch Processing Systems</a:t>
            </a:r>
            <a:endParaRPr lang="en-US" sz="980" dirty="0"/>
          </a:p>
        </p:txBody>
      </p:sp>
      <p:sp>
        <p:nvSpPr>
          <p:cNvPr id="29" name="Text 5"/>
          <p:cNvSpPr/>
          <p:nvPr/>
        </p:nvSpPr>
        <p:spPr>
          <a:xfrm>
            <a:off x="270510" y="2857500"/>
            <a:ext cx="159258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4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Single task execution</a:t>
            </a:r>
            <a:endParaRPr lang="en-US" sz="840" dirty="0"/>
          </a:p>
        </p:txBody>
      </p:sp>
      <p:sp>
        <p:nvSpPr>
          <p:cNvPr id="30" name="Text 6"/>
          <p:cNvSpPr/>
          <p:nvPr/>
        </p:nvSpPr>
        <p:spPr>
          <a:xfrm>
            <a:off x="3528268" y="1676400"/>
            <a:ext cx="11672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</a:t>
            </a:r>
            <a:endParaRPr lang="en-US" sz="1120" dirty="0"/>
          </a:p>
        </p:txBody>
      </p:sp>
      <p:sp>
        <p:nvSpPr>
          <p:cNvPr id="31" name="Text 7"/>
          <p:cNvSpPr/>
          <p:nvPr/>
        </p:nvSpPr>
        <p:spPr>
          <a:xfrm>
            <a:off x="2785110" y="2209800"/>
            <a:ext cx="15925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1970s</a:t>
            </a:r>
            <a:endParaRPr lang="en-US" sz="1120" dirty="0"/>
          </a:p>
        </p:txBody>
      </p:sp>
      <p:sp>
        <p:nvSpPr>
          <p:cNvPr id="32" name="Text 8"/>
          <p:cNvSpPr/>
          <p:nvPr/>
        </p:nvSpPr>
        <p:spPr>
          <a:xfrm>
            <a:off x="2785110" y="2438400"/>
            <a:ext cx="15925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Multi-programming</a:t>
            </a:r>
            <a:endParaRPr lang="en-US" sz="980" dirty="0"/>
          </a:p>
        </p:txBody>
      </p:sp>
      <p:sp>
        <p:nvSpPr>
          <p:cNvPr id="33" name="Text 9"/>
          <p:cNvSpPr/>
          <p:nvPr/>
        </p:nvSpPr>
        <p:spPr>
          <a:xfrm>
            <a:off x="2785110" y="2667000"/>
            <a:ext cx="159258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4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Unix &amp; C development</a:t>
            </a:r>
            <a:endParaRPr lang="en-US" sz="840" dirty="0"/>
          </a:p>
        </p:txBody>
      </p:sp>
      <p:sp>
        <p:nvSpPr>
          <p:cNvPr id="34" name="Text 10"/>
          <p:cNvSpPr/>
          <p:nvPr/>
        </p:nvSpPr>
        <p:spPr>
          <a:xfrm>
            <a:off x="6042868" y="1676400"/>
            <a:ext cx="11672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</a:t>
            </a:r>
            <a:endParaRPr lang="en-US" sz="1120" dirty="0"/>
          </a:p>
        </p:txBody>
      </p:sp>
      <p:sp>
        <p:nvSpPr>
          <p:cNvPr id="35" name="Text 11"/>
          <p:cNvSpPr/>
          <p:nvPr/>
        </p:nvSpPr>
        <p:spPr>
          <a:xfrm>
            <a:off x="5299710" y="2209800"/>
            <a:ext cx="15925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1980s-90s</a:t>
            </a:r>
            <a:endParaRPr lang="en-US" sz="1120" dirty="0"/>
          </a:p>
        </p:txBody>
      </p:sp>
      <p:sp>
        <p:nvSpPr>
          <p:cNvPr id="36" name="Text 12"/>
          <p:cNvSpPr/>
          <p:nvPr/>
        </p:nvSpPr>
        <p:spPr>
          <a:xfrm>
            <a:off x="5299710" y="2438400"/>
            <a:ext cx="15925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Personal Computing</a:t>
            </a:r>
            <a:endParaRPr lang="en-US" sz="980" dirty="0"/>
          </a:p>
        </p:txBody>
      </p:sp>
      <p:sp>
        <p:nvSpPr>
          <p:cNvPr id="37" name="Text 13"/>
          <p:cNvSpPr/>
          <p:nvPr/>
        </p:nvSpPr>
        <p:spPr>
          <a:xfrm>
            <a:off x="5299710" y="2667000"/>
            <a:ext cx="159258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4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GUIs &amp; multitasking</a:t>
            </a:r>
            <a:endParaRPr lang="en-US" sz="840" dirty="0"/>
          </a:p>
        </p:txBody>
      </p:sp>
      <p:sp>
        <p:nvSpPr>
          <p:cNvPr id="38" name="Text 14"/>
          <p:cNvSpPr/>
          <p:nvPr/>
        </p:nvSpPr>
        <p:spPr>
          <a:xfrm>
            <a:off x="8557468" y="1676400"/>
            <a:ext cx="11672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</a:t>
            </a:r>
            <a:endParaRPr lang="en-US" sz="1120" dirty="0"/>
          </a:p>
        </p:txBody>
      </p:sp>
      <p:sp>
        <p:nvSpPr>
          <p:cNvPr id="39" name="Text 15"/>
          <p:cNvSpPr/>
          <p:nvPr/>
        </p:nvSpPr>
        <p:spPr>
          <a:xfrm>
            <a:off x="7814310" y="2209800"/>
            <a:ext cx="15925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2000s-10s</a:t>
            </a:r>
            <a:endParaRPr lang="en-US" sz="1120" dirty="0"/>
          </a:p>
        </p:txBody>
      </p:sp>
      <p:sp>
        <p:nvSpPr>
          <p:cNvPr id="40" name="Text 16"/>
          <p:cNvSpPr/>
          <p:nvPr/>
        </p:nvSpPr>
        <p:spPr>
          <a:xfrm>
            <a:off x="7814310" y="2438400"/>
            <a:ext cx="15925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Mobile &amp; Cloud</a:t>
            </a:r>
            <a:endParaRPr lang="en-US" sz="980" dirty="0"/>
          </a:p>
        </p:txBody>
      </p:sp>
      <p:sp>
        <p:nvSpPr>
          <p:cNvPr id="41" name="Text 17"/>
          <p:cNvSpPr/>
          <p:nvPr/>
        </p:nvSpPr>
        <p:spPr>
          <a:xfrm>
            <a:off x="7814310" y="2667000"/>
            <a:ext cx="159258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4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Distributed systems</a:t>
            </a:r>
            <a:endParaRPr lang="en-US" sz="840" dirty="0"/>
          </a:p>
        </p:txBody>
      </p:sp>
      <p:sp>
        <p:nvSpPr>
          <p:cNvPr id="42" name="Text 18"/>
          <p:cNvSpPr/>
          <p:nvPr/>
        </p:nvSpPr>
        <p:spPr>
          <a:xfrm>
            <a:off x="11072068" y="1676400"/>
            <a:ext cx="11672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</a:t>
            </a:r>
            <a:endParaRPr lang="en-US" sz="1120" dirty="0"/>
          </a:p>
        </p:txBody>
      </p:sp>
      <p:sp>
        <p:nvSpPr>
          <p:cNvPr id="43" name="Text 19"/>
          <p:cNvSpPr/>
          <p:nvPr/>
        </p:nvSpPr>
        <p:spPr>
          <a:xfrm>
            <a:off x="10328910" y="2209800"/>
            <a:ext cx="15925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2020s+</a:t>
            </a:r>
            <a:endParaRPr lang="en-US" sz="1120" dirty="0"/>
          </a:p>
        </p:txBody>
      </p:sp>
      <p:sp>
        <p:nvSpPr>
          <p:cNvPr id="44" name="Text 20"/>
          <p:cNvSpPr/>
          <p:nvPr/>
        </p:nvSpPr>
        <p:spPr>
          <a:xfrm>
            <a:off x="10328910" y="2438400"/>
            <a:ext cx="15925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&amp; IoT Integration</a:t>
            </a:r>
            <a:endParaRPr lang="en-US" sz="980" dirty="0"/>
          </a:p>
        </p:txBody>
      </p:sp>
      <p:sp>
        <p:nvSpPr>
          <p:cNvPr id="45" name="Text 21"/>
          <p:cNvSpPr/>
          <p:nvPr/>
        </p:nvSpPr>
        <p:spPr>
          <a:xfrm>
            <a:off x="10328910" y="2667000"/>
            <a:ext cx="159258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4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Edge computing</a:t>
            </a:r>
            <a:endParaRPr lang="en-US" sz="840" dirty="0"/>
          </a:p>
        </p:txBody>
      </p:sp>
      <p:sp>
        <p:nvSpPr>
          <p:cNvPr id="46" name="Text 22"/>
          <p:cNvSpPr/>
          <p:nvPr/>
        </p:nvSpPr>
        <p:spPr>
          <a:xfrm>
            <a:off x="228600" y="3657600"/>
            <a:ext cx="129082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Contemporary OS Challenges</a:t>
            </a:r>
            <a:endParaRPr lang="en-US" sz="1646" dirty="0"/>
          </a:p>
        </p:txBody>
      </p:sp>
      <p:sp>
        <p:nvSpPr>
          <p:cNvPr id="47" name="Text 23"/>
          <p:cNvSpPr/>
          <p:nvPr/>
        </p:nvSpPr>
        <p:spPr>
          <a:xfrm>
            <a:off x="628650" y="4229100"/>
            <a:ext cx="60140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B4530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Security &amp; Privacy</a:t>
            </a:r>
            <a:endParaRPr lang="en-US" sz="1260" dirty="0"/>
          </a:p>
        </p:txBody>
      </p:sp>
      <p:sp>
        <p:nvSpPr>
          <p:cNvPr id="48" name="Text 24"/>
          <p:cNvSpPr/>
          <p:nvPr/>
        </p:nvSpPr>
        <p:spPr>
          <a:xfrm>
            <a:off x="381000" y="4495800"/>
            <a:ext cx="5467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Protecting against increasingly sophisticated threats while preserving user privacy</a:t>
            </a:r>
            <a:endParaRPr lang="en-US" sz="980" dirty="0"/>
          </a:p>
        </p:txBody>
      </p:sp>
      <p:sp>
        <p:nvSpPr>
          <p:cNvPr id="49" name="Text 25"/>
          <p:cNvSpPr/>
          <p:nvPr/>
        </p:nvSpPr>
        <p:spPr>
          <a:xfrm>
            <a:off x="590550" y="5334000"/>
            <a:ext cx="60140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7E22C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Device Diversity</a:t>
            </a:r>
            <a:endParaRPr lang="en-US" sz="1260" dirty="0"/>
          </a:p>
        </p:txBody>
      </p:sp>
      <p:sp>
        <p:nvSpPr>
          <p:cNvPr id="50" name="Text 26"/>
          <p:cNvSpPr/>
          <p:nvPr/>
        </p:nvSpPr>
        <p:spPr>
          <a:xfrm>
            <a:off x="381000" y="5600700"/>
            <a:ext cx="601408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Supporting varied hardware architectures from microcontrollers to cloud servers</a:t>
            </a:r>
            <a:endParaRPr lang="en-US" sz="980" dirty="0"/>
          </a:p>
        </p:txBody>
      </p:sp>
      <p:sp>
        <p:nvSpPr>
          <p:cNvPr id="51" name="Text 27"/>
          <p:cNvSpPr/>
          <p:nvPr/>
        </p:nvSpPr>
        <p:spPr>
          <a:xfrm>
            <a:off x="6591300" y="4229100"/>
            <a:ext cx="60140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Energy Efficiency</a:t>
            </a:r>
            <a:endParaRPr lang="en-US" sz="1260" dirty="0"/>
          </a:p>
        </p:txBody>
      </p:sp>
      <p:sp>
        <p:nvSpPr>
          <p:cNvPr id="52" name="Text 28"/>
          <p:cNvSpPr/>
          <p:nvPr/>
        </p:nvSpPr>
        <p:spPr>
          <a:xfrm>
            <a:off x="6343650" y="4495800"/>
            <a:ext cx="5467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Balancing performance with reduced power consumption and environmental impact</a:t>
            </a:r>
            <a:endParaRPr lang="en-US" sz="980" dirty="0"/>
          </a:p>
        </p:txBody>
      </p:sp>
      <p:sp>
        <p:nvSpPr>
          <p:cNvPr id="53" name="Text 29"/>
          <p:cNvSpPr/>
          <p:nvPr/>
        </p:nvSpPr>
        <p:spPr>
          <a:xfrm>
            <a:off x="6591300" y="5334000"/>
            <a:ext cx="60140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Integration</a:t>
            </a:r>
            <a:endParaRPr lang="en-US" sz="1260" dirty="0"/>
          </a:p>
        </p:txBody>
      </p:sp>
      <p:sp>
        <p:nvSpPr>
          <p:cNvPr id="54" name="Text 30"/>
          <p:cNvSpPr/>
          <p:nvPr/>
        </p:nvSpPr>
        <p:spPr>
          <a:xfrm>
            <a:off x="6343650" y="5600700"/>
            <a:ext cx="601408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Optimizing for machine learning workloads and intelligent system management</a:t>
            </a:r>
            <a:endParaRPr lang="en-US" sz="980" dirty="0"/>
          </a:p>
        </p:txBody>
      </p:sp>
      <p:sp>
        <p:nvSpPr>
          <p:cNvPr id="55" name="Text 31"/>
          <p:cNvSpPr/>
          <p:nvPr/>
        </p:nvSpPr>
        <p:spPr>
          <a:xfrm>
            <a:off x="381000" y="6591300"/>
            <a:ext cx="409424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Week 1: Operating Systems &amp; Computing Sustainability</a:t>
            </a:r>
            <a:endParaRPr lang="en-US" sz="980" dirty="0"/>
          </a:p>
        </p:txBody>
      </p:sp>
      <p:sp>
        <p:nvSpPr>
          <p:cNvPr id="56" name="Text 32"/>
          <p:cNvSpPr/>
          <p:nvPr/>
        </p:nvSpPr>
        <p:spPr>
          <a:xfrm>
            <a:off x="10977860" y="6591300"/>
            <a:ext cx="91645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3 of 11</a:t>
            </a:r>
            <a:endParaRPr lang="en-US" sz="98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23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2400300"/>
            <a:ext cx="42672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3525" y="1219200"/>
            <a:ext cx="2438400" cy="2438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5537" y="1522069"/>
            <a:ext cx="590550" cy="647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7937" y="1674469"/>
            <a:ext cx="28575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7690" y="1239537"/>
            <a:ext cx="2438400" cy="2438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5900" y="1522069"/>
            <a:ext cx="590550" cy="647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8300" y="1724347"/>
            <a:ext cx="28575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10200" y="1733550"/>
            <a:ext cx="1371600" cy="1371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700" y="205740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95600" y="4857750"/>
            <a:ext cx="6400800" cy="1638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86100" y="5467350"/>
            <a:ext cx="17145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10300" y="5467350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86100" y="5962650"/>
            <a:ext cx="1905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10300" y="596265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6515100"/>
            <a:ext cx="12192000" cy="3429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81000" y="190500"/>
            <a:ext cx="12573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Connecting Operating Systems &amp; Sustainability</a:t>
            </a:r>
            <a:endParaRPr lang="en-US" sz="2040" dirty="0"/>
          </a:p>
        </p:txBody>
      </p:sp>
      <p:sp>
        <p:nvSpPr>
          <p:cNvPr id="20" name="Text 1"/>
          <p:cNvSpPr/>
          <p:nvPr/>
        </p:nvSpPr>
        <p:spPr>
          <a:xfrm>
            <a:off x="2000920" y="2245969"/>
            <a:ext cx="225675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Operating Systems</a:t>
            </a:r>
            <a:endParaRPr lang="en-US" sz="1380" dirty="0"/>
          </a:p>
        </p:txBody>
      </p:sp>
      <p:sp>
        <p:nvSpPr>
          <p:cNvPr id="21" name="Text 2"/>
          <p:cNvSpPr/>
          <p:nvPr/>
        </p:nvSpPr>
        <p:spPr>
          <a:xfrm>
            <a:off x="1565910" y="2640355"/>
            <a:ext cx="2438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Core software layer managing hardware resources</a:t>
            </a:r>
            <a:endParaRPr lang="en-US" sz="980" dirty="0"/>
          </a:p>
        </p:txBody>
      </p:sp>
      <p:sp>
        <p:nvSpPr>
          <p:cNvPr id="22" name="Text 3"/>
          <p:cNvSpPr/>
          <p:nvPr/>
        </p:nvSpPr>
        <p:spPr>
          <a:xfrm>
            <a:off x="8938702" y="2193324"/>
            <a:ext cx="163121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Sustainability</a:t>
            </a:r>
            <a:endParaRPr lang="en-US" sz="1380" dirty="0"/>
          </a:p>
        </p:txBody>
      </p:sp>
      <p:sp>
        <p:nvSpPr>
          <p:cNvPr id="23" name="Text 4"/>
          <p:cNvSpPr/>
          <p:nvPr/>
        </p:nvSpPr>
        <p:spPr>
          <a:xfrm>
            <a:off x="8187690" y="2552056"/>
            <a:ext cx="2438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Environmental impact of computing systems</a:t>
            </a:r>
            <a:endParaRPr lang="en-US" sz="980" dirty="0"/>
          </a:p>
        </p:txBody>
      </p:sp>
      <p:sp>
        <p:nvSpPr>
          <p:cNvPr id="24" name="Text 5"/>
          <p:cNvSpPr/>
          <p:nvPr/>
        </p:nvSpPr>
        <p:spPr>
          <a:xfrm>
            <a:off x="5410200" y="2400300"/>
            <a:ext cx="1371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OS Design &amp; Energy Efficiency</a:t>
            </a:r>
            <a:endParaRPr lang="en-US" sz="980" dirty="0"/>
          </a:p>
        </p:txBody>
      </p:sp>
      <p:sp>
        <p:nvSpPr>
          <p:cNvPr id="25" name="Text 6"/>
          <p:cNvSpPr/>
          <p:nvPr/>
        </p:nvSpPr>
        <p:spPr>
          <a:xfrm>
            <a:off x="2785110" y="5048250"/>
            <a:ext cx="66217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How OS Design Impacts Sustainability</a:t>
            </a:r>
            <a:endParaRPr lang="en-US" sz="1380" dirty="0"/>
          </a:p>
        </p:txBody>
      </p:sp>
      <p:sp>
        <p:nvSpPr>
          <p:cNvPr id="26" name="Text 7"/>
          <p:cNvSpPr/>
          <p:nvPr/>
        </p:nvSpPr>
        <p:spPr>
          <a:xfrm>
            <a:off x="3333750" y="5429250"/>
            <a:ext cx="26479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Efficient resource allocation reduces energy consumption</a:t>
            </a:r>
            <a:endParaRPr lang="en-US" sz="980" dirty="0"/>
          </a:p>
        </p:txBody>
      </p:sp>
      <p:sp>
        <p:nvSpPr>
          <p:cNvPr id="27" name="Text 8"/>
          <p:cNvSpPr/>
          <p:nvPr/>
        </p:nvSpPr>
        <p:spPr>
          <a:xfrm>
            <a:off x="6400800" y="5429250"/>
            <a:ext cx="27051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Power management features extend battery life</a:t>
            </a:r>
            <a:endParaRPr lang="en-US" sz="980" dirty="0"/>
          </a:p>
        </p:txBody>
      </p:sp>
      <p:sp>
        <p:nvSpPr>
          <p:cNvPr id="28" name="Text 9"/>
          <p:cNvSpPr/>
          <p:nvPr/>
        </p:nvSpPr>
        <p:spPr>
          <a:xfrm>
            <a:off x="3352800" y="5924550"/>
            <a:ext cx="26289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Optimized algorithms reduce processing overhead</a:t>
            </a:r>
            <a:endParaRPr lang="en-US" sz="980" dirty="0"/>
          </a:p>
        </p:txBody>
      </p:sp>
      <p:sp>
        <p:nvSpPr>
          <p:cNvPr id="29" name="Text 10"/>
          <p:cNvSpPr/>
          <p:nvPr/>
        </p:nvSpPr>
        <p:spPr>
          <a:xfrm>
            <a:off x="6438900" y="5924550"/>
            <a:ext cx="2667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Virtualization increases hardware utilization</a:t>
            </a:r>
            <a:endParaRPr lang="en-US" sz="980" dirty="0"/>
          </a:p>
        </p:txBody>
      </p:sp>
      <p:sp>
        <p:nvSpPr>
          <p:cNvPr id="30" name="Text 11"/>
          <p:cNvSpPr/>
          <p:nvPr/>
        </p:nvSpPr>
        <p:spPr>
          <a:xfrm>
            <a:off x="381000" y="6591300"/>
            <a:ext cx="409424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Week 1: Operating Systems &amp; Computing Sustainability</a:t>
            </a:r>
            <a:endParaRPr lang="en-US" sz="980" dirty="0"/>
          </a:p>
        </p:txBody>
      </p:sp>
      <p:sp>
        <p:nvSpPr>
          <p:cNvPr id="31" name="Text 12"/>
          <p:cNvSpPr/>
          <p:nvPr/>
        </p:nvSpPr>
        <p:spPr>
          <a:xfrm>
            <a:off x="10977860" y="6591300"/>
            <a:ext cx="91645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5 of 11</a:t>
            </a:r>
            <a:endParaRPr lang="en-US" sz="98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23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1676400"/>
            <a:ext cx="3632150" cy="3352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301" y="1905000"/>
            <a:ext cx="609600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3176" y="2038350"/>
            <a:ext cx="3238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30861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3619500"/>
            <a:ext cx="1143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4381500"/>
            <a:ext cx="1905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79850" y="1676400"/>
            <a:ext cx="3632150" cy="3352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91051" y="1905000"/>
            <a:ext cx="609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2976" y="2038350"/>
            <a:ext cx="2857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08450" y="3086100"/>
            <a:ext cx="1143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08450" y="3619500"/>
            <a:ext cx="1905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08450" y="41529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0601" y="1676400"/>
            <a:ext cx="3632150" cy="3352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51802" y="1905000"/>
            <a:ext cx="609600" cy="609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32777" y="2038350"/>
            <a:ext cx="247650" cy="342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69201" y="30861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69201" y="3619500"/>
            <a:ext cx="1333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69201" y="41529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665041" y="5334000"/>
            <a:ext cx="4861768" cy="11811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6515100"/>
            <a:ext cx="12192000" cy="3429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81000" y="190500"/>
            <a:ext cx="12573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Environmental Impact of Computing Systems</a:t>
            </a:r>
            <a:endParaRPr lang="en-US" sz="2040" dirty="0"/>
          </a:p>
        </p:txBody>
      </p:sp>
      <p:sp>
        <p:nvSpPr>
          <p:cNvPr id="25" name="Text 1"/>
          <p:cNvSpPr/>
          <p:nvPr/>
        </p:nvSpPr>
        <p:spPr>
          <a:xfrm>
            <a:off x="1964427" y="1028700"/>
            <a:ext cx="826314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26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environmental footprint of computing extends across the entire hardware lifecycle.</a:t>
            </a:r>
            <a:endParaRPr lang="en-US" sz="1260" dirty="0"/>
          </a:p>
        </p:txBody>
      </p:sp>
      <p:sp>
        <p:nvSpPr>
          <p:cNvPr id="26" name="Text 2"/>
          <p:cNvSpPr/>
          <p:nvPr/>
        </p:nvSpPr>
        <p:spPr>
          <a:xfrm>
            <a:off x="488952" y="2667000"/>
            <a:ext cx="349244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Manufacturing</a:t>
            </a:r>
            <a:endParaRPr lang="en-US" sz="1380" dirty="0"/>
          </a:p>
        </p:txBody>
      </p:sp>
      <p:sp>
        <p:nvSpPr>
          <p:cNvPr id="27" name="Text 3"/>
          <p:cNvSpPr/>
          <p:nvPr/>
        </p:nvSpPr>
        <p:spPr>
          <a:xfrm>
            <a:off x="876300" y="3048000"/>
            <a:ext cx="2946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Raw Material Extraction:</a:t>
            </a:r>
            <a:r>
              <a:rPr lang="en-US" sz="112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Mining leads to habitat destruction</a:t>
            </a:r>
            <a:endParaRPr lang="en-US" sz="1120" dirty="0"/>
          </a:p>
        </p:txBody>
      </p:sp>
      <p:sp>
        <p:nvSpPr>
          <p:cNvPr id="28" name="Text 4"/>
          <p:cNvSpPr/>
          <p:nvPr/>
        </p:nvSpPr>
        <p:spPr>
          <a:xfrm>
            <a:off x="838200" y="3581400"/>
            <a:ext cx="29844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Water Usage:</a:t>
            </a:r>
            <a:r>
              <a:rPr lang="en-US" sz="112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Semiconductor manufacturing requires ultra-pure water</a:t>
            </a:r>
            <a:endParaRPr lang="en-US" sz="1120" dirty="0"/>
          </a:p>
        </p:txBody>
      </p:sp>
      <p:sp>
        <p:nvSpPr>
          <p:cNvPr id="29" name="Text 5"/>
          <p:cNvSpPr/>
          <p:nvPr/>
        </p:nvSpPr>
        <p:spPr>
          <a:xfrm>
            <a:off x="914400" y="4343400"/>
            <a:ext cx="2908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Carbon Emissions:</a:t>
            </a:r>
            <a:r>
              <a:rPr lang="en-US" sz="112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Energy-intensive processes emit greenhouse gases</a:t>
            </a:r>
            <a:endParaRPr lang="en-US" sz="1120" dirty="0"/>
          </a:p>
        </p:txBody>
      </p:sp>
      <p:sp>
        <p:nvSpPr>
          <p:cNvPr id="30" name="Text 6"/>
          <p:cNvSpPr/>
          <p:nvPr/>
        </p:nvSpPr>
        <p:spPr>
          <a:xfrm>
            <a:off x="4349703" y="2667000"/>
            <a:ext cx="349244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Operational Use</a:t>
            </a:r>
            <a:endParaRPr lang="en-US" sz="1380" dirty="0"/>
          </a:p>
        </p:txBody>
      </p:sp>
      <p:sp>
        <p:nvSpPr>
          <p:cNvPr id="31" name="Text 7"/>
          <p:cNvSpPr/>
          <p:nvPr/>
        </p:nvSpPr>
        <p:spPr>
          <a:xfrm>
            <a:off x="4698950" y="3048000"/>
            <a:ext cx="2984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Energy Consumption:</a:t>
            </a:r>
            <a:r>
              <a:rPr lang="en-US" sz="112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High power draw from devices and networks</a:t>
            </a:r>
            <a:endParaRPr lang="en-US" sz="1120" dirty="0"/>
          </a:p>
        </p:txBody>
      </p:sp>
      <p:sp>
        <p:nvSpPr>
          <p:cNvPr id="32" name="Text 8"/>
          <p:cNvSpPr/>
          <p:nvPr/>
        </p:nvSpPr>
        <p:spPr>
          <a:xfrm>
            <a:off x="4775150" y="3581400"/>
            <a:ext cx="2908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Carbon Footprint:</a:t>
            </a:r>
            <a:r>
              <a:rPr lang="en-US" sz="112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Emissions from electricity generation</a:t>
            </a:r>
            <a:endParaRPr lang="en-US" sz="1120" dirty="0"/>
          </a:p>
        </p:txBody>
      </p:sp>
      <p:sp>
        <p:nvSpPr>
          <p:cNvPr id="33" name="Text 9"/>
          <p:cNvSpPr/>
          <p:nvPr/>
        </p:nvSpPr>
        <p:spPr>
          <a:xfrm>
            <a:off x="4737050" y="4114800"/>
            <a:ext cx="2946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Heat Dissipation:</a:t>
            </a:r>
            <a:r>
              <a:rPr lang="en-US" sz="112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Significant thermal output requiring cooling</a:t>
            </a:r>
            <a:endParaRPr lang="en-US" sz="1120" dirty="0"/>
          </a:p>
        </p:txBody>
      </p:sp>
      <p:sp>
        <p:nvSpPr>
          <p:cNvPr id="34" name="Text 10"/>
          <p:cNvSpPr/>
          <p:nvPr/>
        </p:nvSpPr>
        <p:spPr>
          <a:xfrm>
            <a:off x="8210453" y="2667000"/>
            <a:ext cx="349244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B91C1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E-waste</a:t>
            </a:r>
            <a:endParaRPr lang="en-US" sz="1380" dirty="0"/>
          </a:p>
        </p:txBody>
      </p:sp>
      <p:sp>
        <p:nvSpPr>
          <p:cNvPr id="35" name="Text 11"/>
          <p:cNvSpPr/>
          <p:nvPr/>
        </p:nvSpPr>
        <p:spPr>
          <a:xfrm>
            <a:off x="8597801" y="3048000"/>
            <a:ext cx="2946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Growth:</a:t>
            </a:r>
            <a:r>
              <a:rPr lang="en-US" sz="112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Fastest-growing waste stream globally</a:t>
            </a:r>
            <a:endParaRPr lang="en-US" sz="1120" dirty="0"/>
          </a:p>
        </p:txBody>
      </p:sp>
      <p:sp>
        <p:nvSpPr>
          <p:cNvPr id="36" name="Text 12"/>
          <p:cNvSpPr/>
          <p:nvPr/>
        </p:nvSpPr>
        <p:spPr>
          <a:xfrm>
            <a:off x="8578751" y="3581400"/>
            <a:ext cx="2965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Toxic Materials:</a:t>
            </a:r>
            <a:r>
              <a:rPr lang="en-US" sz="112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Lead, mercury, and flame retardants contamination</a:t>
            </a:r>
            <a:endParaRPr lang="en-US" sz="1120" dirty="0"/>
          </a:p>
        </p:txBody>
      </p:sp>
      <p:sp>
        <p:nvSpPr>
          <p:cNvPr id="37" name="Text 13"/>
          <p:cNvSpPr/>
          <p:nvPr/>
        </p:nvSpPr>
        <p:spPr>
          <a:xfrm>
            <a:off x="8597801" y="4114800"/>
            <a:ext cx="2946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Low Recycling:</a:t>
            </a:r>
            <a:r>
              <a:rPr lang="en-US" sz="112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Most e-waste ends up in landfills</a:t>
            </a:r>
            <a:endParaRPr lang="en-US" sz="1120" dirty="0"/>
          </a:p>
        </p:txBody>
      </p:sp>
      <p:sp>
        <p:nvSpPr>
          <p:cNvPr id="38" name="Text 14"/>
          <p:cNvSpPr/>
          <p:nvPr/>
        </p:nvSpPr>
        <p:spPr>
          <a:xfrm>
            <a:off x="3589593" y="5486400"/>
            <a:ext cx="501266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Environmental Facts</a:t>
            </a:r>
            <a:endParaRPr lang="en-US" sz="1260" dirty="0"/>
          </a:p>
        </p:txBody>
      </p:sp>
      <p:sp>
        <p:nvSpPr>
          <p:cNvPr id="39" name="Text 15"/>
          <p:cNvSpPr/>
          <p:nvPr/>
        </p:nvSpPr>
        <p:spPr>
          <a:xfrm>
            <a:off x="3743452" y="5829300"/>
            <a:ext cx="162777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DC262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54Mt</a:t>
            </a:r>
            <a:endParaRPr lang="en-US" sz="2040" dirty="0"/>
          </a:p>
        </p:txBody>
      </p:sp>
      <p:sp>
        <p:nvSpPr>
          <p:cNvPr id="40" name="Text 16"/>
          <p:cNvSpPr/>
          <p:nvPr/>
        </p:nvSpPr>
        <p:spPr>
          <a:xfrm>
            <a:off x="3743452" y="6172200"/>
            <a:ext cx="162777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Annual global e-waste</a:t>
            </a:r>
            <a:endParaRPr lang="en-US" sz="980" dirty="0"/>
          </a:p>
        </p:txBody>
      </p:sp>
      <p:sp>
        <p:nvSpPr>
          <p:cNvPr id="41" name="Text 17"/>
          <p:cNvSpPr/>
          <p:nvPr/>
        </p:nvSpPr>
        <p:spPr>
          <a:xfrm>
            <a:off x="5208062" y="5829300"/>
            <a:ext cx="196191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D9770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2-4%</a:t>
            </a:r>
            <a:endParaRPr lang="en-US" sz="2040" dirty="0"/>
          </a:p>
        </p:txBody>
      </p:sp>
      <p:sp>
        <p:nvSpPr>
          <p:cNvPr id="42" name="Text 18"/>
          <p:cNvSpPr/>
          <p:nvPr/>
        </p:nvSpPr>
        <p:spPr>
          <a:xfrm>
            <a:off x="5208062" y="6172200"/>
            <a:ext cx="196191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of global carbon emissions</a:t>
            </a:r>
            <a:endParaRPr lang="en-US" sz="980" dirty="0"/>
          </a:p>
        </p:txBody>
      </p:sp>
      <p:sp>
        <p:nvSpPr>
          <p:cNvPr id="43" name="Text 19"/>
          <p:cNvSpPr/>
          <p:nvPr/>
        </p:nvSpPr>
        <p:spPr>
          <a:xfrm>
            <a:off x="7016115" y="5829300"/>
            <a:ext cx="14229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7,500L</a:t>
            </a:r>
            <a:endParaRPr lang="en-US" sz="2040" dirty="0"/>
          </a:p>
        </p:txBody>
      </p:sp>
      <p:sp>
        <p:nvSpPr>
          <p:cNvPr id="44" name="Text 20"/>
          <p:cNvSpPr/>
          <p:nvPr/>
        </p:nvSpPr>
        <p:spPr>
          <a:xfrm>
            <a:off x="7016115" y="6172200"/>
            <a:ext cx="1422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Water per CPU chip</a:t>
            </a:r>
            <a:endParaRPr lang="en-US" sz="980" dirty="0"/>
          </a:p>
        </p:txBody>
      </p:sp>
      <p:sp>
        <p:nvSpPr>
          <p:cNvPr id="45" name="Text 21"/>
          <p:cNvSpPr/>
          <p:nvPr/>
        </p:nvSpPr>
        <p:spPr>
          <a:xfrm>
            <a:off x="381000" y="6591300"/>
            <a:ext cx="409424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Week 1: Operating Systems &amp; Computing Sustainability</a:t>
            </a:r>
            <a:endParaRPr lang="en-US" sz="980" dirty="0"/>
          </a:p>
        </p:txBody>
      </p:sp>
      <p:sp>
        <p:nvSpPr>
          <p:cNvPr id="46" name="Text 22"/>
          <p:cNvSpPr/>
          <p:nvPr/>
        </p:nvSpPr>
        <p:spPr>
          <a:xfrm>
            <a:off x="10977860" y="6591300"/>
            <a:ext cx="91645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6 of 11</a:t>
            </a:r>
            <a:endParaRPr lang="en-US" sz="98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525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23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028700"/>
            <a:ext cx="4495800" cy="2019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555" y="3116610"/>
            <a:ext cx="2171700" cy="952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7778" y="3147120"/>
            <a:ext cx="2171700" cy="952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4172953"/>
            <a:ext cx="2171700" cy="762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8900" y="4160781"/>
            <a:ext cx="2171700" cy="762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686" y="5029200"/>
            <a:ext cx="4495800" cy="1790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280" y="5954769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62103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65151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9200" y="1447800"/>
            <a:ext cx="6858000" cy="2514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19700" y="2225129"/>
            <a:ext cx="2159050" cy="1089571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3740" y="3390900"/>
            <a:ext cx="152400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78750" y="2895600"/>
            <a:ext cx="2159050" cy="419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41332" y="3390900"/>
            <a:ext cx="15240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37799" y="3147120"/>
            <a:ext cx="2159050" cy="16758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73159" y="3390900"/>
            <a:ext cx="114300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00" y="4191000"/>
            <a:ext cx="6858000" cy="16383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19700" y="4762500"/>
            <a:ext cx="247650" cy="3810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95900" y="4867275"/>
            <a:ext cx="9525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10600" y="4762500"/>
            <a:ext cx="342900" cy="381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686800" y="4867275"/>
            <a:ext cx="1905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19700" y="5257800"/>
            <a:ext cx="304800" cy="3810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295900" y="5362575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610600" y="5257800"/>
            <a:ext cx="323850" cy="3810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686800" y="5362575"/>
            <a:ext cx="17145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6515100"/>
            <a:ext cx="12192000" cy="3429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381000" y="190500"/>
            <a:ext cx="12573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Centre Energy Consumption</a:t>
            </a:r>
            <a:endParaRPr lang="en-US" sz="2040" dirty="0"/>
          </a:p>
        </p:txBody>
      </p:sp>
      <p:sp>
        <p:nvSpPr>
          <p:cNvPr id="31" name="Text 1"/>
          <p:cNvSpPr/>
          <p:nvPr/>
        </p:nvSpPr>
        <p:spPr>
          <a:xfrm>
            <a:off x="495300" y="1219200"/>
            <a:ext cx="45262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Centre Impact</a:t>
            </a:r>
            <a:endParaRPr lang="en-US" sz="1380" dirty="0"/>
          </a:p>
        </p:txBody>
      </p:sp>
      <p:sp>
        <p:nvSpPr>
          <p:cNvPr id="32" name="Text 2"/>
          <p:cNvSpPr/>
          <p:nvPr/>
        </p:nvSpPr>
        <p:spPr>
          <a:xfrm>
            <a:off x="495300" y="1600200"/>
            <a:ext cx="41148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centres form the backbone of our digital infrastructure, running 24/7 with substantial energy demands.</a:t>
            </a:r>
            <a:endParaRPr lang="en-US" sz="1120" dirty="0"/>
          </a:p>
        </p:txBody>
      </p:sp>
      <p:sp>
        <p:nvSpPr>
          <p:cNvPr id="33" name="Text 3"/>
          <p:cNvSpPr/>
          <p:nvPr/>
        </p:nvSpPr>
        <p:spPr>
          <a:xfrm>
            <a:off x="495300" y="2400300"/>
            <a:ext cx="4114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Their energy consumption is projected to reach </a:t>
            </a:r>
            <a:r>
              <a:rPr lang="en-US" sz="1120" b="1" dirty="0">
                <a:solidFill>
                  <a:srgbClr val="D9770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8-10%</a:t>
            </a:r>
            <a:r>
              <a:rPr lang="en-US" sz="112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of global electricity by 2030.</a:t>
            </a:r>
            <a:endParaRPr lang="en-US" sz="1120" dirty="0"/>
          </a:p>
        </p:txBody>
      </p:sp>
      <p:sp>
        <p:nvSpPr>
          <p:cNvPr id="34" name="Text 4"/>
          <p:cNvSpPr/>
          <p:nvPr/>
        </p:nvSpPr>
        <p:spPr>
          <a:xfrm>
            <a:off x="363855" y="3429000"/>
            <a:ext cx="205359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~1%</a:t>
            </a:r>
            <a:endParaRPr lang="en-US" sz="1260" dirty="0"/>
          </a:p>
        </p:txBody>
      </p:sp>
      <p:sp>
        <p:nvSpPr>
          <p:cNvPr id="35" name="Text 5"/>
          <p:cNvSpPr/>
          <p:nvPr/>
        </p:nvSpPr>
        <p:spPr>
          <a:xfrm>
            <a:off x="457200" y="3695700"/>
            <a:ext cx="18669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of global electricity consumption</a:t>
            </a:r>
            <a:endParaRPr lang="en-US" sz="980" dirty="0"/>
          </a:p>
        </p:txBody>
      </p:sp>
      <p:sp>
        <p:nvSpPr>
          <p:cNvPr id="36" name="Text 6"/>
          <p:cNvSpPr/>
          <p:nvPr/>
        </p:nvSpPr>
        <p:spPr>
          <a:xfrm>
            <a:off x="2687955" y="3429000"/>
            <a:ext cx="205359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200 TWh</a:t>
            </a:r>
            <a:endParaRPr lang="en-US" sz="1260" dirty="0"/>
          </a:p>
        </p:txBody>
      </p:sp>
      <p:sp>
        <p:nvSpPr>
          <p:cNvPr id="37" name="Text 7"/>
          <p:cNvSpPr/>
          <p:nvPr/>
        </p:nvSpPr>
        <p:spPr>
          <a:xfrm>
            <a:off x="2687955" y="3695700"/>
            <a:ext cx="20535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annual energy usage</a:t>
            </a:r>
            <a:endParaRPr lang="en-US" sz="980" dirty="0"/>
          </a:p>
        </p:txBody>
      </p:sp>
      <p:sp>
        <p:nvSpPr>
          <p:cNvPr id="38" name="Text 8"/>
          <p:cNvSpPr/>
          <p:nvPr/>
        </p:nvSpPr>
        <p:spPr>
          <a:xfrm>
            <a:off x="363855" y="4479186"/>
            <a:ext cx="205359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PUE 1.6</a:t>
            </a:r>
            <a:endParaRPr lang="en-US" sz="1260" dirty="0"/>
          </a:p>
        </p:txBody>
      </p:sp>
      <p:sp>
        <p:nvSpPr>
          <p:cNvPr id="39" name="Text 9"/>
          <p:cNvSpPr/>
          <p:nvPr/>
        </p:nvSpPr>
        <p:spPr>
          <a:xfrm>
            <a:off x="401955" y="4705350"/>
            <a:ext cx="20535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average efficiency ratio</a:t>
            </a:r>
            <a:endParaRPr lang="en-US" sz="980" dirty="0"/>
          </a:p>
        </p:txBody>
      </p:sp>
      <p:sp>
        <p:nvSpPr>
          <p:cNvPr id="40" name="Text 10"/>
          <p:cNvSpPr/>
          <p:nvPr/>
        </p:nvSpPr>
        <p:spPr>
          <a:xfrm>
            <a:off x="2662148" y="4503320"/>
            <a:ext cx="205359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15-30%</a:t>
            </a:r>
            <a:endParaRPr lang="en-US" sz="1260" dirty="0"/>
          </a:p>
        </p:txBody>
      </p:sp>
      <p:sp>
        <p:nvSpPr>
          <p:cNvPr id="41" name="Text 11"/>
          <p:cNvSpPr/>
          <p:nvPr/>
        </p:nvSpPr>
        <p:spPr>
          <a:xfrm>
            <a:off x="2724671" y="4735540"/>
            <a:ext cx="20535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annual growth rate</a:t>
            </a:r>
            <a:endParaRPr lang="en-US" sz="980" dirty="0"/>
          </a:p>
        </p:txBody>
      </p:sp>
      <p:sp>
        <p:nvSpPr>
          <p:cNvPr id="42" name="Text 12"/>
          <p:cNvSpPr/>
          <p:nvPr/>
        </p:nvSpPr>
        <p:spPr>
          <a:xfrm>
            <a:off x="438073" y="5113281"/>
            <a:ext cx="4610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24/7 Operation Requirements</a:t>
            </a:r>
            <a:endParaRPr lang="en-US" sz="1260" dirty="0"/>
          </a:p>
        </p:txBody>
      </p:sp>
      <p:sp>
        <p:nvSpPr>
          <p:cNvPr id="43" name="Text 13"/>
          <p:cNvSpPr/>
          <p:nvPr/>
        </p:nvSpPr>
        <p:spPr>
          <a:xfrm>
            <a:off x="754960" y="5457614"/>
            <a:ext cx="212382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Continuous power supply</a:t>
            </a:r>
            <a:endParaRPr lang="en-US" sz="1120" dirty="0"/>
          </a:p>
        </p:txBody>
      </p:sp>
      <p:sp>
        <p:nvSpPr>
          <p:cNvPr id="44" name="Text 14"/>
          <p:cNvSpPr/>
          <p:nvPr/>
        </p:nvSpPr>
        <p:spPr>
          <a:xfrm>
            <a:off x="754960" y="5665695"/>
            <a:ext cx="215672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Constant cooling systems</a:t>
            </a:r>
            <a:endParaRPr lang="en-US" sz="1120" dirty="0"/>
          </a:p>
        </p:txBody>
      </p:sp>
      <p:sp>
        <p:nvSpPr>
          <p:cNvPr id="45" name="Text 15"/>
          <p:cNvSpPr/>
          <p:nvPr/>
        </p:nvSpPr>
        <p:spPr>
          <a:xfrm>
            <a:off x="762000" y="5901128"/>
            <a:ext cx="215099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Backup power generation</a:t>
            </a:r>
            <a:endParaRPr lang="en-US" sz="1120" dirty="0"/>
          </a:p>
        </p:txBody>
      </p:sp>
      <p:sp>
        <p:nvSpPr>
          <p:cNvPr id="46" name="Text 16"/>
          <p:cNvSpPr/>
          <p:nvPr/>
        </p:nvSpPr>
        <p:spPr>
          <a:xfrm>
            <a:off x="762000" y="6117486"/>
            <a:ext cx="21097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Redundant infrastructure</a:t>
            </a:r>
            <a:endParaRPr lang="en-US" sz="1120" dirty="0"/>
          </a:p>
        </p:txBody>
      </p:sp>
      <p:sp>
        <p:nvSpPr>
          <p:cNvPr id="47" name="Text 17"/>
          <p:cNvSpPr/>
          <p:nvPr/>
        </p:nvSpPr>
        <p:spPr>
          <a:xfrm>
            <a:off x="5029200" y="1028700"/>
            <a:ext cx="7543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Energy Consumption Breakdown</a:t>
            </a:r>
            <a:endParaRPr lang="en-US" sz="1380" dirty="0"/>
          </a:p>
        </p:txBody>
      </p:sp>
      <p:sp>
        <p:nvSpPr>
          <p:cNvPr id="48" name="Text 18"/>
          <p:cNvSpPr/>
          <p:nvPr/>
        </p:nvSpPr>
        <p:spPr>
          <a:xfrm>
            <a:off x="5111748" y="2655540"/>
            <a:ext cx="23749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65%</a:t>
            </a:r>
            <a:endParaRPr lang="en-US" sz="1120" dirty="0"/>
          </a:p>
        </p:txBody>
      </p:sp>
      <p:sp>
        <p:nvSpPr>
          <p:cNvPr id="49" name="Text 19"/>
          <p:cNvSpPr/>
          <p:nvPr/>
        </p:nvSpPr>
        <p:spPr>
          <a:xfrm>
            <a:off x="5767224" y="3390900"/>
            <a:ext cx="125435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IT Equipment</a:t>
            </a:r>
            <a:endParaRPr lang="en-US" sz="1120" dirty="0"/>
          </a:p>
        </p:txBody>
      </p:sp>
      <p:sp>
        <p:nvSpPr>
          <p:cNvPr id="50" name="Text 20"/>
          <p:cNvSpPr/>
          <p:nvPr/>
        </p:nvSpPr>
        <p:spPr>
          <a:xfrm>
            <a:off x="5111748" y="3619500"/>
            <a:ext cx="237495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4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Servers, storage, network</a:t>
            </a:r>
            <a:endParaRPr lang="en-US" sz="840" dirty="0"/>
          </a:p>
        </p:txBody>
      </p:sp>
      <p:sp>
        <p:nvSpPr>
          <p:cNvPr id="51" name="Text 21"/>
          <p:cNvSpPr/>
          <p:nvPr/>
        </p:nvSpPr>
        <p:spPr>
          <a:xfrm>
            <a:off x="7270797" y="2990850"/>
            <a:ext cx="23749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25%</a:t>
            </a:r>
            <a:endParaRPr lang="en-US" sz="1120" dirty="0"/>
          </a:p>
        </p:txBody>
      </p:sp>
      <p:sp>
        <p:nvSpPr>
          <p:cNvPr id="52" name="Text 22"/>
          <p:cNvSpPr/>
          <p:nvPr/>
        </p:nvSpPr>
        <p:spPr>
          <a:xfrm>
            <a:off x="8199663" y="3390900"/>
            <a:ext cx="70772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Cooling</a:t>
            </a:r>
            <a:endParaRPr lang="en-US" sz="1120" dirty="0"/>
          </a:p>
        </p:txBody>
      </p:sp>
      <p:sp>
        <p:nvSpPr>
          <p:cNvPr id="53" name="Text 23"/>
          <p:cNvSpPr/>
          <p:nvPr/>
        </p:nvSpPr>
        <p:spPr>
          <a:xfrm>
            <a:off x="7270797" y="3619500"/>
            <a:ext cx="237495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4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HVAC systems</a:t>
            </a:r>
            <a:endParaRPr lang="en-US" sz="840" dirty="0"/>
          </a:p>
        </p:txBody>
      </p:sp>
      <p:sp>
        <p:nvSpPr>
          <p:cNvPr id="54" name="Text 24"/>
          <p:cNvSpPr/>
          <p:nvPr/>
        </p:nvSpPr>
        <p:spPr>
          <a:xfrm>
            <a:off x="9429847" y="3116610"/>
            <a:ext cx="23749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10%</a:t>
            </a:r>
            <a:endParaRPr lang="en-US" sz="1120" dirty="0"/>
          </a:p>
        </p:txBody>
      </p:sp>
      <p:sp>
        <p:nvSpPr>
          <p:cNvPr id="55" name="Text 25"/>
          <p:cNvSpPr/>
          <p:nvPr/>
        </p:nvSpPr>
        <p:spPr>
          <a:xfrm>
            <a:off x="10398770" y="3390900"/>
            <a:ext cx="58935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Power</a:t>
            </a:r>
            <a:endParaRPr lang="en-US" sz="1120" dirty="0"/>
          </a:p>
        </p:txBody>
      </p:sp>
      <p:sp>
        <p:nvSpPr>
          <p:cNvPr id="56" name="Text 26"/>
          <p:cNvSpPr/>
          <p:nvPr/>
        </p:nvSpPr>
        <p:spPr>
          <a:xfrm>
            <a:off x="9429847" y="3619500"/>
            <a:ext cx="237495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4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UPS, distribution</a:t>
            </a:r>
            <a:endParaRPr lang="en-US" sz="840" dirty="0"/>
          </a:p>
        </p:txBody>
      </p:sp>
      <p:sp>
        <p:nvSpPr>
          <p:cNvPr id="57" name="Text 27"/>
          <p:cNvSpPr/>
          <p:nvPr/>
        </p:nvSpPr>
        <p:spPr>
          <a:xfrm>
            <a:off x="5219700" y="4381500"/>
            <a:ext cx="7124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Energy Efficiency Strategies</a:t>
            </a:r>
            <a:endParaRPr lang="en-US" sz="1260" dirty="0"/>
          </a:p>
        </p:txBody>
      </p:sp>
      <p:sp>
        <p:nvSpPr>
          <p:cNvPr id="58" name="Text 28"/>
          <p:cNvSpPr/>
          <p:nvPr/>
        </p:nvSpPr>
        <p:spPr>
          <a:xfrm>
            <a:off x="5543550" y="4762500"/>
            <a:ext cx="25134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Optimized Cooling</a:t>
            </a:r>
            <a:endParaRPr lang="en-US" sz="1120" dirty="0"/>
          </a:p>
        </p:txBody>
      </p:sp>
      <p:sp>
        <p:nvSpPr>
          <p:cNvPr id="59" name="Text 29"/>
          <p:cNvSpPr/>
          <p:nvPr/>
        </p:nvSpPr>
        <p:spPr>
          <a:xfrm>
            <a:off x="5543550" y="4991100"/>
            <a:ext cx="251345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Free cooling, hot/cold aisle containment</a:t>
            </a:r>
            <a:endParaRPr lang="en-US" sz="840" dirty="0"/>
          </a:p>
        </p:txBody>
      </p:sp>
      <p:sp>
        <p:nvSpPr>
          <p:cNvPr id="60" name="Text 30"/>
          <p:cNvSpPr/>
          <p:nvPr/>
        </p:nvSpPr>
        <p:spPr>
          <a:xfrm>
            <a:off x="9029700" y="4762500"/>
            <a:ext cx="202968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Renewable Energy</a:t>
            </a:r>
            <a:endParaRPr lang="en-US" sz="1120" dirty="0"/>
          </a:p>
        </p:txBody>
      </p:sp>
      <p:sp>
        <p:nvSpPr>
          <p:cNvPr id="61" name="Text 31"/>
          <p:cNvSpPr/>
          <p:nvPr/>
        </p:nvSpPr>
        <p:spPr>
          <a:xfrm>
            <a:off x="9029700" y="4991100"/>
            <a:ext cx="202968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Solar, wind, hydroelectric power</a:t>
            </a:r>
            <a:endParaRPr lang="en-US" sz="840" dirty="0"/>
          </a:p>
        </p:txBody>
      </p:sp>
      <p:sp>
        <p:nvSpPr>
          <p:cNvPr id="62" name="Text 32"/>
          <p:cNvSpPr/>
          <p:nvPr/>
        </p:nvSpPr>
        <p:spPr>
          <a:xfrm>
            <a:off x="5600700" y="5257800"/>
            <a:ext cx="276196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Server Virtualization</a:t>
            </a:r>
            <a:endParaRPr lang="en-US" sz="1120" dirty="0"/>
          </a:p>
        </p:txBody>
      </p:sp>
      <p:sp>
        <p:nvSpPr>
          <p:cNvPr id="63" name="Text 33"/>
          <p:cNvSpPr/>
          <p:nvPr/>
        </p:nvSpPr>
        <p:spPr>
          <a:xfrm>
            <a:off x="5600700" y="5486400"/>
            <a:ext cx="2761967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Increased utilization, fewer physical servers</a:t>
            </a:r>
            <a:endParaRPr lang="en-US" sz="840" dirty="0"/>
          </a:p>
        </p:txBody>
      </p:sp>
      <p:sp>
        <p:nvSpPr>
          <p:cNvPr id="64" name="Text 34"/>
          <p:cNvSpPr/>
          <p:nvPr/>
        </p:nvSpPr>
        <p:spPr>
          <a:xfrm>
            <a:off x="9010650" y="5257800"/>
            <a:ext cx="221828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Power Management</a:t>
            </a:r>
            <a:endParaRPr lang="en-US" sz="1120" dirty="0"/>
          </a:p>
        </p:txBody>
      </p:sp>
      <p:sp>
        <p:nvSpPr>
          <p:cNvPr id="65" name="Text 35"/>
          <p:cNvSpPr/>
          <p:nvPr/>
        </p:nvSpPr>
        <p:spPr>
          <a:xfrm>
            <a:off x="9010650" y="5486400"/>
            <a:ext cx="221828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Dynamic voltage/frequency scaling</a:t>
            </a:r>
            <a:endParaRPr lang="en-US" sz="840" dirty="0"/>
          </a:p>
        </p:txBody>
      </p:sp>
      <p:sp>
        <p:nvSpPr>
          <p:cNvPr id="66" name="Text 36"/>
          <p:cNvSpPr/>
          <p:nvPr/>
        </p:nvSpPr>
        <p:spPr>
          <a:xfrm>
            <a:off x="381000" y="6591300"/>
            <a:ext cx="409424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Week 1: Operating Systems &amp; Computing Sustainability</a:t>
            </a:r>
            <a:endParaRPr lang="en-US" sz="980" dirty="0"/>
          </a:p>
        </p:txBody>
      </p:sp>
      <p:sp>
        <p:nvSpPr>
          <p:cNvPr id="67" name="Text 37"/>
          <p:cNvSpPr/>
          <p:nvPr/>
        </p:nvSpPr>
        <p:spPr>
          <a:xfrm>
            <a:off x="10977860" y="6591300"/>
            <a:ext cx="91645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7 of 11</a:t>
            </a:r>
            <a:endParaRPr lang="en-US" sz="980" dirty="0"/>
          </a:p>
        </p:txBody>
      </p:sp>
      <p:pic>
        <p:nvPicPr>
          <p:cNvPr id="68" name="Image 8" descr="preencoded.png">
            <a:extLst>
              <a:ext uri="{FF2B5EF4-FFF2-40B4-BE49-F238E27FC236}">
                <a16:creationId xmlns:a16="http://schemas.microsoft.com/office/drawing/2014/main" id="{BBF895B8-093E-3686-5BC6-50D20F4578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861" y="5715000"/>
            <a:ext cx="152400" cy="152400"/>
          </a:xfrm>
          <a:prstGeom prst="rect">
            <a:avLst/>
          </a:prstGeom>
        </p:spPr>
      </p:pic>
      <p:pic>
        <p:nvPicPr>
          <p:cNvPr id="69" name="Image 8" descr="preencoded.png">
            <a:extLst>
              <a:ext uri="{FF2B5EF4-FFF2-40B4-BE49-F238E27FC236}">
                <a16:creationId xmlns:a16="http://schemas.microsoft.com/office/drawing/2014/main" id="{8770D4B0-34B2-DB32-C915-9D4F4F26AE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360" y="5487257"/>
            <a:ext cx="152400" cy="152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33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990600"/>
            <a:ext cx="2819400" cy="647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1085850"/>
            <a:ext cx="190500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1714500"/>
            <a:ext cx="2819400" cy="647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18097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4200" y="990600"/>
            <a:ext cx="2819400" cy="647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400" y="10858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24200" y="1714500"/>
            <a:ext cx="2819400" cy="647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0400" y="180975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400" y="2514600"/>
            <a:ext cx="5791200" cy="2819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6700" y="2895600"/>
            <a:ext cx="5562600" cy="2324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2900" y="2971800"/>
            <a:ext cx="1803350" cy="228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9251" y="3009900"/>
            <a:ext cx="1905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46250" y="2971800"/>
            <a:ext cx="1803350" cy="228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651" y="30099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49601" y="2971800"/>
            <a:ext cx="1803350" cy="228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75002" y="30099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01638" y="3476625"/>
            <a:ext cx="85725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04989" y="3476625"/>
            <a:ext cx="85725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8339" y="3476625"/>
            <a:ext cx="85725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2900" y="3695700"/>
            <a:ext cx="5410200" cy="381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01638" y="4162425"/>
            <a:ext cx="85725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04989" y="4162425"/>
            <a:ext cx="85725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8339" y="4162425"/>
            <a:ext cx="85725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00" y="4343400"/>
            <a:ext cx="1803350" cy="2286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68301" y="43815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146250" y="4343400"/>
            <a:ext cx="1803350" cy="2286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971651" y="4381500"/>
            <a:ext cx="15240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949601" y="4343400"/>
            <a:ext cx="1803350" cy="2286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775002" y="4381500"/>
            <a:ext cx="152400" cy="1524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42900" y="4800600"/>
            <a:ext cx="1803350" cy="1524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146250" y="4800600"/>
            <a:ext cx="1803350" cy="1524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949601" y="4800600"/>
            <a:ext cx="1803350" cy="1524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096000" y="685800"/>
            <a:ext cx="5943600" cy="46482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248400" y="990600"/>
            <a:ext cx="2838450" cy="8382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324600" y="1066800"/>
            <a:ext cx="228600" cy="3048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2700" y="1133475"/>
            <a:ext cx="152400" cy="1524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400800" y="1409700"/>
            <a:ext cx="114300" cy="1143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400800" y="1600200"/>
            <a:ext cx="114300" cy="11430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201150" y="990600"/>
            <a:ext cx="2838450" cy="83820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277350" y="1066800"/>
            <a:ext cx="228600" cy="30480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315450" y="1133475"/>
            <a:ext cx="152400" cy="15240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353550" y="1409700"/>
            <a:ext cx="114300" cy="114300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353550" y="1600200"/>
            <a:ext cx="114300" cy="114300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248400" y="1943100"/>
            <a:ext cx="2838450" cy="838200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324600" y="2019300"/>
            <a:ext cx="228600" cy="304800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362700" y="2085975"/>
            <a:ext cx="152400" cy="15240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400800" y="2362200"/>
            <a:ext cx="114300" cy="114300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400800" y="2552700"/>
            <a:ext cx="114300" cy="114300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201150" y="1943100"/>
            <a:ext cx="2838450" cy="838200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277350" y="2019300"/>
            <a:ext cx="228600" cy="304800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315450" y="2085975"/>
            <a:ext cx="152400" cy="152400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353550" y="2362200"/>
            <a:ext cx="114300" cy="114300"/>
          </a:xfrm>
          <a:prstGeom prst="rect">
            <a:avLst/>
          </a:prstGeom>
        </p:spPr>
      </p:pic>
      <p:pic>
        <p:nvPicPr>
          <p:cNvPr id="56" name="Image 54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353550" y="2552700"/>
            <a:ext cx="114300" cy="114300"/>
          </a:xfrm>
          <a:prstGeom prst="rect">
            <a:avLst/>
          </a:prstGeom>
        </p:spPr>
      </p:pic>
      <p:pic>
        <p:nvPicPr>
          <p:cNvPr id="57" name="Image 55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248400" y="2895600"/>
            <a:ext cx="5791200" cy="1104900"/>
          </a:xfrm>
          <a:prstGeom prst="rect">
            <a:avLst/>
          </a:prstGeom>
        </p:spPr>
      </p:pic>
      <p:pic>
        <p:nvPicPr>
          <p:cNvPr id="58" name="Image 56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362700" y="3238500"/>
            <a:ext cx="161925" cy="304800"/>
          </a:xfrm>
          <a:prstGeom prst="rect">
            <a:avLst/>
          </a:prstGeom>
        </p:spPr>
      </p:pic>
      <p:pic>
        <p:nvPicPr>
          <p:cNvPr id="59" name="Image 57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400800" y="3324225"/>
            <a:ext cx="85725" cy="152400"/>
          </a:xfrm>
          <a:prstGeom prst="rect">
            <a:avLst/>
          </a:prstGeom>
        </p:spPr>
      </p:pic>
      <p:pic>
        <p:nvPicPr>
          <p:cNvPr id="60" name="Image 58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182100" y="3238500"/>
            <a:ext cx="190500" cy="304800"/>
          </a:xfrm>
          <a:prstGeom prst="rect">
            <a:avLst/>
          </a:prstGeom>
        </p:spPr>
      </p:pic>
      <p:pic>
        <p:nvPicPr>
          <p:cNvPr id="61" name="Image 59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220200" y="3324225"/>
            <a:ext cx="114300" cy="152400"/>
          </a:xfrm>
          <a:prstGeom prst="rect">
            <a:avLst/>
          </a:prstGeom>
        </p:spPr>
      </p:pic>
      <p:pic>
        <p:nvPicPr>
          <p:cNvPr id="62" name="Image 60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362700" y="3581400"/>
            <a:ext cx="152400" cy="304800"/>
          </a:xfrm>
          <a:prstGeom prst="rect">
            <a:avLst/>
          </a:prstGeom>
        </p:spPr>
      </p:pic>
      <p:pic>
        <p:nvPicPr>
          <p:cNvPr id="63" name="Image 61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400800" y="3667125"/>
            <a:ext cx="76200" cy="152400"/>
          </a:xfrm>
          <a:prstGeom prst="rect">
            <a:avLst/>
          </a:prstGeom>
        </p:spPr>
      </p:pic>
      <p:pic>
        <p:nvPicPr>
          <p:cNvPr id="64" name="Image 62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182100" y="3581400"/>
            <a:ext cx="190500" cy="304800"/>
          </a:xfrm>
          <a:prstGeom prst="rect">
            <a:avLst/>
          </a:prstGeom>
        </p:spPr>
      </p:pic>
      <p:pic>
        <p:nvPicPr>
          <p:cNvPr id="65" name="Image 63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220200" y="3667125"/>
            <a:ext cx="114300" cy="152400"/>
          </a:xfrm>
          <a:prstGeom prst="rect">
            <a:avLst/>
          </a:prstGeom>
        </p:spPr>
      </p:pic>
      <p:pic>
        <p:nvPicPr>
          <p:cNvPr id="66" name="Image 64" descr="preencoded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0" y="6515100"/>
            <a:ext cx="12192000" cy="342900"/>
          </a:xfrm>
          <a:prstGeom prst="rect">
            <a:avLst/>
          </a:prstGeom>
        </p:spPr>
      </p:pic>
      <p:sp>
        <p:nvSpPr>
          <p:cNvPr id="67" name="Text 0"/>
          <p:cNvSpPr/>
          <p:nvPr/>
        </p:nvSpPr>
        <p:spPr>
          <a:xfrm>
            <a:off x="381000" y="114300"/>
            <a:ext cx="1257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4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Green Software Engineering &amp; Hardware Efficiency</a:t>
            </a:r>
            <a:endParaRPr kumimoji="0" lang="en-US" sz="164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 1"/>
          <p:cNvSpPr/>
          <p:nvPr/>
        </p:nvSpPr>
        <p:spPr>
          <a:xfrm>
            <a:off x="152400" y="685800"/>
            <a:ext cx="63703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" b="1" i="0" u="none" strike="noStrike" kern="1200" cap="none" spc="0" normalizeH="0" baseline="0" noProof="0" dirty="0">
                <a:ln>
                  <a:noFill/>
                </a:ln>
                <a:solidFill>
                  <a:srgbClr val="0F766E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Green Software Engineering</a:t>
            </a:r>
            <a:endParaRPr kumimoji="0" lang="en-US" sz="13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 2"/>
          <p:cNvSpPr/>
          <p:nvPr/>
        </p:nvSpPr>
        <p:spPr>
          <a:xfrm>
            <a:off x="495300" y="1066800"/>
            <a:ext cx="130706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1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Optimized Code</a:t>
            </a:r>
            <a:endParaRPr kumimoji="0" lang="en-US" sz="9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 3"/>
          <p:cNvSpPr/>
          <p:nvPr/>
        </p:nvSpPr>
        <p:spPr>
          <a:xfrm>
            <a:off x="228600" y="1257300"/>
            <a:ext cx="2667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Reduces computational complexity and processing time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 4"/>
          <p:cNvSpPr/>
          <p:nvPr/>
        </p:nvSpPr>
        <p:spPr>
          <a:xfrm>
            <a:off x="457200" y="1790700"/>
            <a:ext cx="172518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1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Demand-Aware Apps</a:t>
            </a:r>
            <a:endParaRPr kumimoji="0" lang="en-US" sz="9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ext 5"/>
          <p:cNvSpPr/>
          <p:nvPr/>
        </p:nvSpPr>
        <p:spPr>
          <a:xfrm>
            <a:off x="228600" y="1981200"/>
            <a:ext cx="2667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Scales resource usage based on actual demand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 6"/>
          <p:cNvSpPr/>
          <p:nvPr/>
        </p:nvSpPr>
        <p:spPr>
          <a:xfrm>
            <a:off x="3429000" y="1066800"/>
            <a:ext cx="207405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1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Reduced Data Movement</a:t>
            </a:r>
            <a:endParaRPr kumimoji="0" lang="en-US" sz="9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ext 7"/>
          <p:cNvSpPr/>
          <p:nvPr/>
        </p:nvSpPr>
        <p:spPr>
          <a:xfrm>
            <a:off x="3200400" y="1257300"/>
            <a:ext cx="2667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Minimizes unnecessary data transfers to save energy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ext 8"/>
          <p:cNvSpPr/>
          <p:nvPr/>
        </p:nvSpPr>
        <p:spPr>
          <a:xfrm>
            <a:off x="3429000" y="1790700"/>
            <a:ext cx="216082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1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Hardware-Efficient Design</a:t>
            </a:r>
            <a:endParaRPr kumimoji="0" lang="en-US" sz="9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 9"/>
          <p:cNvSpPr/>
          <p:nvPr/>
        </p:nvSpPr>
        <p:spPr>
          <a:xfrm>
            <a:off x="3200400" y="1981200"/>
            <a:ext cx="2667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Works with hardware capabilities for optimal performance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ext 10"/>
          <p:cNvSpPr/>
          <p:nvPr/>
        </p:nvSpPr>
        <p:spPr>
          <a:xfrm>
            <a:off x="266700" y="2628900"/>
            <a:ext cx="61188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1" i="0" u="none" strike="noStrike" kern="1200" cap="none" spc="0" normalizeH="0" baseline="0" noProof="0" dirty="0">
                <a:ln>
                  <a:noFill/>
                </a:ln>
                <a:solidFill>
                  <a:srgbClr val="1E40AF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Software-Hardware Integration Diagram</a:t>
            </a:r>
            <a:endParaRPr kumimoji="0" lang="en-US" sz="9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Text 11"/>
          <p:cNvSpPr/>
          <p:nvPr/>
        </p:nvSpPr>
        <p:spPr>
          <a:xfrm>
            <a:off x="252732" y="3238500"/>
            <a:ext cx="198368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Optimized Code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 12"/>
          <p:cNvSpPr/>
          <p:nvPr/>
        </p:nvSpPr>
        <p:spPr>
          <a:xfrm>
            <a:off x="2056083" y="3238500"/>
            <a:ext cx="198368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Movement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 13"/>
          <p:cNvSpPr/>
          <p:nvPr/>
        </p:nvSpPr>
        <p:spPr>
          <a:xfrm>
            <a:off x="3859433" y="3238500"/>
            <a:ext cx="198368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Demand-Aware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 14"/>
          <p:cNvSpPr/>
          <p:nvPr/>
        </p:nvSpPr>
        <p:spPr>
          <a:xfrm>
            <a:off x="198120" y="3733800"/>
            <a:ext cx="56997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Operating System Interface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Text 15"/>
          <p:cNvSpPr/>
          <p:nvPr/>
        </p:nvSpPr>
        <p:spPr>
          <a:xfrm>
            <a:off x="198120" y="3886200"/>
            <a:ext cx="56997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Translates Software to Hardware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ext 16"/>
          <p:cNvSpPr/>
          <p:nvPr/>
        </p:nvSpPr>
        <p:spPr>
          <a:xfrm>
            <a:off x="252732" y="4610100"/>
            <a:ext cx="198368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Energy-Efficient CPUs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 17"/>
          <p:cNvSpPr/>
          <p:nvPr/>
        </p:nvSpPr>
        <p:spPr>
          <a:xfrm>
            <a:off x="2056083" y="4610100"/>
            <a:ext cx="198368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Extended Lifespan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ext 18"/>
          <p:cNvSpPr/>
          <p:nvPr/>
        </p:nvSpPr>
        <p:spPr>
          <a:xfrm>
            <a:off x="3859433" y="4610100"/>
            <a:ext cx="198368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Sustainable Materials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Text 19"/>
          <p:cNvSpPr/>
          <p:nvPr/>
        </p:nvSpPr>
        <p:spPr>
          <a:xfrm>
            <a:off x="252732" y="4800600"/>
            <a:ext cx="198368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166534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↓ CPU cycles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Text 20"/>
          <p:cNvSpPr/>
          <p:nvPr/>
        </p:nvSpPr>
        <p:spPr>
          <a:xfrm>
            <a:off x="2056083" y="4800600"/>
            <a:ext cx="198368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166534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↓ Memory &amp; I/O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 21"/>
          <p:cNvSpPr/>
          <p:nvPr/>
        </p:nvSpPr>
        <p:spPr>
          <a:xfrm>
            <a:off x="3859433" y="4800600"/>
            <a:ext cx="198368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166534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↓ Waste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ext 22"/>
          <p:cNvSpPr/>
          <p:nvPr/>
        </p:nvSpPr>
        <p:spPr>
          <a:xfrm>
            <a:off x="72390" y="4991100"/>
            <a:ext cx="595122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1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Example: Optimized software reduces processor energy requirements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 23"/>
          <p:cNvSpPr/>
          <p:nvPr/>
        </p:nvSpPr>
        <p:spPr>
          <a:xfrm>
            <a:off x="6248400" y="685800"/>
            <a:ext cx="63703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" b="1" i="0" u="none" strike="noStrike" kern="1200" cap="none" spc="0" normalizeH="0" baseline="0" noProof="0" dirty="0">
                <a:ln>
                  <a:noFill/>
                </a:ln>
                <a:solidFill>
                  <a:srgbClr val="15803D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Hardware Efficiency Strategies</a:t>
            </a:r>
            <a:endParaRPr kumimoji="0" lang="en-US" sz="13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Text 24"/>
          <p:cNvSpPr/>
          <p:nvPr/>
        </p:nvSpPr>
        <p:spPr>
          <a:xfrm>
            <a:off x="6629400" y="1123950"/>
            <a:ext cx="178575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1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Energy-Efficient CPUs</a:t>
            </a:r>
            <a:endParaRPr kumimoji="0" lang="en-US" sz="9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 25"/>
          <p:cNvSpPr/>
          <p:nvPr/>
        </p:nvSpPr>
        <p:spPr>
          <a:xfrm>
            <a:off x="6553200" y="1409700"/>
            <a:ext cx="167148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Lower power architectures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ext 26"/>
          <p:cNvSpPr/>
          <p:nvPr/>
        </p:nvSpPr>
        <p:spPr>
          <a:xfrm>
            <a:off x="6553200" y="1600200"/>
            <a:ext cx="1520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Multiple efficiency cores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ext 27"/>
          <p:cNvSpPr/>
          <p:nvPr/>
        </p:nvSpPr>
        <p:spPr>
          <a:xfrm>
            <a:off x="9582150" y="1123950"/>
            <a:ext cx="153217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1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Extended Lifespan</a:t>
            </a:r>
            <a:endParaRPr kumimoji="0" lang="en-US" sz="9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Text 28"/>
          <p:cNvSpPr/>
          <p:nvPr/>
        </p:nvSpPr>
        <p:spPr>
          <a:xfrm>
            <a:off x="9505950" y="1409700"/>
            <a:ext cx="162352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Upgradeable components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 29"/>
          <p:cNvSpPr/>
          <p:nvPr/>
        </p:nvSpPr>
        <p:spPr>
          <a:xfrm>
            <a:off x="9505950" y="1600200"/>
            <a:ext cx="138974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Long-term OS support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 30"/>
          <p:cNvSpPr/>
          <p:nvPr/>
        </p:nvSpPr>
        <p:spPr>
          <a:xfrm>
            <a:off x="6629400" y="2076450"/>
            <a:ext cx="129724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1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Modular Design</a:t>
            </a:r>
            <a:endParaRPr kumimoji="0" lang="en-US" sz="9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 31"/>
          <p:cNvSpPr/>
          <p:nvPr/>
        </p:nvSpPr>
        <p:spPr>
          <a:xfrm>
            <a:off x="6553200" y="2362200"/>
            <a:ext cx="158324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Replaceable components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ext 32"/>
          <p:cNvSpPr/>
          <p:nvPr/>
        </p:nvSpPr>
        <p:spPr>
          <a:xfrm>
            <a:off x="6553200" y="2552700"/>
            <a:ext cx="149631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Standardized interfaces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Text 33"/>
          <p:cNvSpPr/>
          <p:nvPr/>
        </p:nvSpPr>
        <p:spPr>
          <a:xfrm>
            <a:off x="9582150" y="2076450"/>
            <a:ext cx="17998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1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Sustainable Materials</a:t>
            </a:r>
            <a:endParaRPr kumimoji="0" lang="en-US" sz="9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Text 34"/>
          <p:cNvSpPr/>
          <p:nvPr/>
        </p:nvSpPr>
        <p:spPr>
          <a:xfrm>
            <a:off x="9505950" y="2362200"/>
            <a:ext cx="138057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Recycled components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ext 35"/>
          <p:cNvSpPr/>
          <p:nvPr/>
        </p:nvSpPr>
        <p:spPr>
          <a:xfrm>
            <a:off x="9505950" y="2552700"/>
            <a:ext cx="150957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Reduced toxic elements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ext 36"/>
          <p:cNvSpPr/>
          <p:nvPr/>
        </p:nvSpPr>
        <p:spPr>
          <a:xfrm>
            <a:off x="6362700" y="3009900"/>
            <a:ext cx="61188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1" i="0" u="none" strike="noStrike" kern="1200" cap="none" spc="0" normalizeH="0" baseline="0" noProof="0" dirty="0">
                <a:ln>
                  <a:noFill/>
                </a:ln>
                <a:solidFill>
                  <a:srgbClr val="166534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Power-Aware Hardware Design</a:t>
            </a:r>
            <a:endParaRPr kumimoji="0" lang="en-US" sz="9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ext 37"/>
          <p:cNvSpPr/>
          <p:nvPr/>
        </p:nvSpPr>
        <p:spPr>
          <a:xfrm>
            <a:off x="6600825" y="3314700"/>
            <a:ext cx="154526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Dynamic voltage scaling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Text 38"/>
          <p:cNvSpPr/>
          <p:nvPr/>
        </p:nvSpPr>
        <p:spPr>
          <a:xfrm>
            <a:off x="9448800" y="3314700"/>
            <a:ext cx="1535117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Component power-down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Text 39"/>
          <p:cNvSpPr/>
          <p:nvPr/>
        </p:nvSpPr>
        <p:spPr>
          <a:xfrm>
            <a:off x="6591300" y="3657600"/>
            <a:ext cx="166395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Thermal-aware processing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Text 40"/>
          <p:cNvSpPr/>
          <p:nvPr/>
        </p:nvSpPr>
        <p:spPr>
          <a:xfrm>
            <a:off x="9448800" y="3657600"/>
            <a:ext cx="144622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Design for recyclability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Text 41"/>
          <p:cNvSpPr/>
          <p:nvPr/>
        </p:nvSpPr>
        <p:spPr>
          <a:xfrm>
            <a:off x="381000" y="6591300"/>
            <a:ext cx="409424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Week 1: Operating Systems &amp; Computing Sustainability</a:t>
            </a:r>
            <a:endParaRPr kumimoji="0" lang="en-US" sz="9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Text 42"/>
          <p:cNvSpPr/>
          <p:nvPr/>
        </p:nvSpPr>
        <p:spPr>
          <a:xfrm>
            <a:off x="10977860" y="6591300"/>
            <a:ext cx="91645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8 of 11</a:t>
            </a:r>
            <a:endParaRPr kumimoji="0" lang="en-US" sz="9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33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685800"/>
            <a:ext cx="3962400" cy="1295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990600"/>
            <a:ext cx="3810000" cy="914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0300" y="1219200"/>
            <a:ext cx="762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6592" y="1139758"/>
            <a:ext cx="1523616" cy="23508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6875" y="1350144"/>
            <a:ext cx="285750" cy="2857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5456" y="1421832"/>
            <a:ext cx="128588" cy="114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20400" y="1374842"/>
            <a:ext cx="301558" cy="30155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94979" y="1438275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82126" y="1514475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2057400"/>
            <a:ext cx="5791200" cy="1752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400" y="2057400"/>
            <a:ext cx="5791200" cy="38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6700" y="2590800"/>
            <a:ext cx="2743200" cy="914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2900" y="2686050"/>
            <a:ext cx="17145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000" y="2895600"/>
            <a:ext cx="57150" cy="1143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000" y="3086100"/>
            <a:ext cx="57150" cy="1143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000" y="3276600"/>
            <a:ext cx="57150" cy="1143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86100" y="2590800"/>
            <a:ext cx="2743200" cy="914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62300" y="268605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00400" y="2895600"/>
            <a:ext cx="57150" cy="1143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00400" y="3086100"/>
            <a:ext cx="57150" cy="1143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00400" y="3276600"/>
            <a:ext cx="57150" cy="1143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2057400"/>
            <a:ext cx="5791200" cy="17526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48400" y="2057400"/>
            <a:ext cx="5791200" cy="381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62700" y="2590800"/>
            <a:ext cx="2743200" cy="914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38900" y="2686050"/>
            <a:ext cx="9525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77000" y="2895600"/>
            <a:ext cx="57150" cy="1143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77000" y="3086100"/>
            <a:ext cx="57150" cy="1143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77000" y="3276600"/>
            <a:ext cx="57150" cy="1143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82100" y="2590800"/>
            <a:ext cx="2743200" cy="9144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258300" y="2686050"/>
            <a:ext cx="152400" cy="1524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96400" y="2895600"/>
            <a:ext cx="57150" cy="1143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96400" y="3086100"/>
            <a:ext cx="57150" cy="1143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96400" y="3276600"/>
            <a:ext cx="57150" cy="1143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2400" y="3962400"/>
            <a:ext cx="5791200" cy="17526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2400" y="3962400"/>
            <a:ext cx="5791200" cy="381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66700" y="4495800"/>
            <a:ext cx="2743200" cy="9144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2900" y="4591050"/>
            <a:ext cx="133350" cy="1524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81000" y="4800600"/>
            <a:ext cx="57150" cy="11430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81000" y="4991100"/>
            <a:ext cx="57150" cy="11430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81000" y="5181600"/>
            <a:ext cx="57150" cy="11430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86100" y="4495800"/>
            <a:ext cx="2743200" cy="91440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62300" y="4591050"/>
            <a:ext cx="171450" cy="152400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00400" y="4800600"/>
            <a:ext cx="57150" cy="114300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00400" y="4991100"/>
            <a:ext cx="57150" cy="114300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00400" y="5181600"/>
            <a:ext cx="57150" cy="114300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48400" y="3962400"/>
            <a:ext cx="5791200" cy="175260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248400" y="3962400"/>
            <a:ext cx="5791200" cy="38100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362700" y="4495800"/>
            <a:ext cx="2743200" cy="914400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438900" y="4591050"/>
            <a:ext cx="152400" cy="152400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477000" y="4800600"/>
            <a:ext cx="57150" cy="114300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477000" y="4991100"/>
            <a:ext cx="57150" cy="114300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477000" y="5181600"/>
            <a:ext cx="57150" cy="114300"/>
          </a:xfrm>
          <a:prstGeom prst="rect">
            <a:avLst/>
          </a:prstGeom>
        </p:spPr>
      </p:pic>
      <p:pic>
        <p:nvPicPr>
          <p:cNvPr id="56" name="Image 54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82100" y="4495800"/>
            <a:ext cx="2743200" cy="914400"/>
          </a:xfrm>
          <a:prstGeom prst="rect">
            <a:avLst/>
          </a:prstGeom>
        </p:spPr>
      </p:pic>
      <p:pic>
        <p:nvPicPr>
          <p:cNvPr id="57" name="Image 55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258300" y="4591050"/>
            <a:ext cx="152400" cy="152400"/>
          </a:xfrm>
          <a:prstGeom prst="rect">
            <a:avLst/>
          </a:prstGeom>
        </p:spPr>
      </p:pic>
      <p:pic>
        <p:nvPicPr>
          <p:cNvPr id="58" name="Image 56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96400" y="4800600"/>
            <a:ext cx="57150" cy="114300"/>
          </a:xfrm>
          <a:prstGeom prst="rect">
            <a:avLst/>
          </a:prstGeom>
        </p:spPr>
      </p:pic>
      <p:pic>
        <p:nvPicPr>
          <p:cNvPr id="59" name="Image 5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96400" y="4991100"/>
            <a:ext cx="57150" cy="114300"/>
          </a:xfrm>
          <a:prstGeom prst="rect">
            <a:avLst/>
          </a:prstGeom>
        </p:spPr>
      </p:pic>
      <p:pic>
        <p:nvPicPr>
          <p:cNvPr id="60" name="Image 5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96400" y="5181600"/>
            <a:ext cx="57150" cy="114300"/>
          </a:xfrm>
          <a:prstGeom prst="rect">
            <a:avLst/>
          </a:prstGeom>
        </p:spPr>
      </p:pic>
      <p:pic>
        <p:nvPicPr>
          <p:cNvPr id="61" name="Image 59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0" y="6515100"/>
            <a:ext cx="12192000" cy="342900"/>
          </a:xfrm>
          <a:prstGeom prst="rect">
            <a:avLst/>
          </a:prstGeom>
        </p:spPr>
      </p:pic>
      <p:sp>
        <p:nvSpPr>
          <p:cNvPr id="62" name="Text 0"/>
          <p:cNvSpPr/>
          <p:nvPr/>
        </p:nvSpPr>
        <p:spPr>
          <a:xfrm>
            <a:off x="381000" y="114300"/>
            <a:ext cx="1257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4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Sustainable Computing Trade-offs</a:t>
            </a:r>
            <a:endParaRPr kumimoji="0" lang="en-US" sz="164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 1"/>
          <p:cNvSpPr/>
          <p:nvPr/>
        </p:nvSpPr>
        <p:spPr>
          <a:xfrm>
            <a:off x="152400" y="1219200"/>
            <a:ext cx="784404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Implementing sustainable computing practices often involves balancing competing priorities.</a:t>
            </a:r>
            <a:endParaRPr kumimoji="0" lang="en-US" sz="11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 2"/>
          <p:cNvSpPr/>
          <p:nvPr/>
        </p:nvSpPr>
        <p:spPr>
          <a:xfrm>
            <a:off x="7962900" y="762000"/>
            <a:ext cx="4191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1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Trade-off Balance</a:t>
            </a:r>
            <a:endParaRPr kumimoji="0" lang="en-US" sz="9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ext 3"/>
          <p:cNvSpPr/>
          <p:nvPr/>
        </p:nvSpPr>
        <p:spPr>
          <a:xfrm>
            <a:off x="8942171" y="1611196"/>
            <a:ext cx="907777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1E40AF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Performance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4"/>
          <p:cNvSpPr/>
          <p:nvPr/>
        </p:nvSpPr>
        <p:spPr>
          <a:xfrm>
            <a:off x="10703153" y="1652103"/>
            <a:ext cx="97866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166534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Sustainability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 5"/>
          <p:cNvSpPr/>
          <p:nvPr/>
        </p:nvSpPr>
        <p:spPr>
          <a:xfrm>
            <a:off x="9307212" y="1714500"/>
            <a:ext cx="15023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Finding optimal balance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 6"/>
          <p:cNvSpPr/>
          <p:nvPr/>
        </p:nvSpPr>
        <p:spPr>
          <a:xfrm>
            <a:off x="266700" y="2228850"/>
            <a:ext cx="361981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0" b="1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Performance vs. Energy Efficiency</a:t>
            </a:r>
            <a:endParaRPr kumimoji="0" lang="en-US" sz="12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 7"/>
          <p:cNvSpPr/>
          <p:nvPr/>
        </p:nvSpPr>
        <p:spPr>
          <a:xfrm>
            <a:off x="5585817" y="2209800"/>
            <a:ext cx="3352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6" b="1" i="0" u="none" strike="noStrike" kern="1200" cap="none" spc="0" normalizeH="0" baseline="0" noProof="0" dirty="0">
                <a:ln>
                  <a:noFill/>
                </a:ln>
                <a:solidFill>
                  <a:srgbClr val="F97316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VS</a:t>
            </a:r>
            <a:endParaRPr kumimoji="0" lang="en-US" sz="89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 8"/>
          <p:cNvSpPr/>
          <p:nvPr/>
        </p:nvSpPr>
        <p:spPr>
          <a:xfrm>
            <a:off x="552450" y="2667000"/>
            <a:ext cx="105904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1" i="0" u="none" strike="noStrike" kern="1200" cap="none" spc="0" normalizeH="0" baseline="0" noProof="0" dirty="0">
                <a:ln>
                  <a:noFill/>
                </a:ln>
                <a:solidFill>
                  <a:srgbClr val="1D4ED8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Performance</a:t>
            </a:r>
            <a:endParaRPr kumimoji="0" lang="en-US" sz="9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 9"/>
          <p:cNvSpPr/>
          <p:nvPr/>
        </p:nvSpPr>
        <p:spPr>
          <a:xfrm>
            <a:off x="476250" y="2895600"/>
            <a:ext cx="126630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Higher clock speeds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ext 10"/>
          <p:cNvSpPr/>
          <p:nvPr/>
        </p:nvSpPr>
        <p:spPr>
          <a:xfrm>
            <a:off x="476250" y="3086100"/>
            <a:ext cx="117577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Parallel processing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 11"/>
          <p:cNvSpPr/>
          <p:nvPr/>
        </p:nvSpPr>
        <p:spPr>
          <a:xfrm>
            <a:off x="476250" y="3276600"/>
            <a:ext cx="120098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Always-on services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ext 12"/>
          <p:cNvSpPr/>
          <p:nvPr/>
        </p:nvSpPr>
        <p:spPr>
          <a:xfrm>
            <a:off x="3352800" y="2667000"/>
            <a:ext cx="141577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1" i="0" u="none" strike="noStrike" kern="1200" cap="none" spc="0" normalizeH="0" baseline="0" noProof="0" dirty="0">
                <a:ln>
                  <a:noFill/>
                </a:ln>
                <a:solidFill>
                  <a:srgbClr val="15803D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Energy Efficiency</a:t>
            </a:r>
            <a:endParaRPr kumimoji="0" lang="en-US" sz="9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ext 13"/>
          <p:cNvSpPr/>
          <p:nvPr/>
        </p:nvSpPr>
        <p:spPr>
          <a:xfrm>
            <a:off x="3295650" y="2895600"/>
            <a:ext cx="129102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Power-saving modes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 14"/>
          <p:cNvSpPr/>
          <p:nvPr/>
        </p:nvSpPr>
        <p:spPr>
          <a:xfrm>
            <a:off x="3295650" y="3086100"/>
            <a:ext cx="1290697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Throttled processing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ext 15"/>
          <p:cNvSpPr/>
          <p:nvPr/>
        </p:nvSpPr>
        <p:spPr>
          <a:xfrm>
            <a:off x="3295650" y="3276600"/>
            <a:ext cx="140300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On-demand activation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Text 16"/>
          <p:cNvSpPr/>
          <p:nvPr/>
        </p:nvSpPr>
        <p:spPr>
          <a:xfrm>
            <a:off x="266700" y="3543300"/>
            <a:ext cx="61188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1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Balancing point: Dynamic scaling based on workload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 17"/>
          <p:cNvSpPr/>
          <p:nvPr/>
        </p:nvSpPr>
        <p:spPr>
          <a:xfrm>
            <a:off x="6362700" y="2228850"/>
            <a:ext cx="332054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0" b="1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Initial Cost vs. Lifecycle Impact</a:t>
            </a:r>
            <a:endParaRPr kumimoji="0" lang="en-US" sz="12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 18"/>
          <p:cNvSpPr/>
          <p:nvPr/>
        </p:nvSpPr>
        <p:spPr>
          <a:xfrm>
            <a:off x="11681817" y="2209800"/>
            <a:ext cx="3352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6" b="1" i="0" u="none" strike="noStrike" kern="1200" cap="none" spc="0" normalizeH="0" baseline="0" noProof="0" dirty="0">
                <a:ln>
                  <a:noFill/>
                </a:ln>
                <a:solidFill>
                  <a:srgbClr val="F97316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VS</a:t>
            </a:r>
            <a:endParaRPr kumimoji="0" lang="en-US" sz="89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 19"/>
          <p:cNvSpPr/>
          <p:nvPr/>
        </p:nvSpPr>
        <p:spPr>
          <a:xfrm>
            <a:off x="6572250" y="2667000"/>
            <a:ext cx="8959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1" i="0" u="none" strike="noStrike" kern="1200" cap="none" spc="0" normalizeH="0" baseline="0" noProof="0" dirty="0">
                <a:ln>
                  <a:noFill/>
                </a:ln>
                <a:solidFill>
                  <a:srgbClr val="B45309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Initial Cost</a:t>
            </a:r>
            <a:endParaRPr kumimoji="0" lang="en-US" sz="9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Text 20"/>
          <p:cNvSpPr/>
          <p:nvPr/>
        </p:nvSpPr>
        <p:spPr>
          <a:xfrm>
            <a:off x="6572250" y="2895600"/>
            <a:ext cx="162515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Lower upfront investment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ext 21"/>
          <p:cNvSpPr/>
          <p:nvPr/>
        </p:nvSpPr>
        <p:spPr>
          <a:xfrm>
            <a:off x="6572250" y="3086100"/>
            <a:ext cx="100371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Simpler designs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 22"/>
          <p:cNvSpPr/>
          <p:nvPr/>
        </p:nvSpPr>
        <p:spPr>
          <a:xfrm>
            <a:off x="6572250" y="3276600"/>
            <a:ext cx="150368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Short-term optimization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ext 23"/>
          <p:cNvSpPr/>
          <p:nvPr/>
        </p:nvSpPr>
        <p:spPr>
          <a:xfrm>
            <a:off x="9448800" y="2667000"/>
            <a:ext cx="134603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1" i="0" u="none" strike="noStrike" kern="1200" cap="none" spc="0" normalizeH="0" baseline="0" noProof="0" dirty="0">
                <a:ln>
                  <a:noFill/>
                </a:ln>
                <a:solidFill>
                  <a:srgbClr val="15803D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Lifecycle Impact</a:t>
            </a:r>
            <a:endParaRPr kumimoji="0" lang="en-US" sz="9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Text 24"/>
          <p:cNvSpPr/>
          <p:nvPr/>
        </p:nvSpPr>
        <p:spPr>
          <a:xfrm>
            <a:off x="9391650" y="2895600"/>
            <a:ext cx="1809497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Energy-efficient components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Text 25"/>
          <p:cNvSpPr/>
          <p:nvPr/>
        </p:nvSpPr>
        <p:spPr>
          <a:xfrm>
            <a:off x="9391650" y="3086100"/>
            <a:ext cx="1839947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Modular, upgradeable design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 26"/>
          <p:cNvSpPr/>
          <p:nvPr/>
        </p:nvSpPr>
        <p:spPr>
          <a:xfrm>
            <a:off x="9391650" y="3276600"/>
            <a:ext cx="130608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Recyclable materials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ext 27"/>
          <p:cNvSpPr/>
          <p:nvPr/>
        </p:nvSpPr>
        <p:spPr>
          <a:xfrm>
            <a:off x="6362700" y="3543300"/>
            <a:ext cx="61188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1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Balancing point: Total cost of ownership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 28"/>
          <p:cNvSpPr/>
          <p:nvPr/>
        </p:nvSpPr>
        <p:spPr>
          <a:xfrm>
            <a:off x="266700" y="4133850"/>
            <a:ext cx="46150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0" b="1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User Experience vs. Resource Conservation</a:t>
            </a:r>
            <a:endParaRPr kumimoji="0" lang="en-US" sz="12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Text 29"/>
          <p:cNvSpPr/>
          <p:nvPr/>
        </p:nvSpPr>
        <p:spPr>
          <a:xfrm>
            <a:off x="5585817" y="4114800"/>
            <a:ext cx="3352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6" b="1" i="0" u="none" strike="noStrike" kern="1200" cap="none" spc="0" normalizeH="0" baseline="0" noProof="0" dirty="0">
                <a:ln>
                  <a:noFill/>
                </a:ln>
                <a:solidFill>
                  <a:srgbClr val="F97316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VS</a:t>
            </a:r>
            <a:endParaRPr kumimoji="0" lang="en-US" sz="89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 30"/>
          <p:cNvSpPr/>
          <p:nvPr/>
        </p:nvSpPr>
        <p:spPr>
          <a:xfrm>
            <a:off x="514350" y="4572000"/>
            <a:ext cx="134161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1" i="0" u="none" strike="noStrike" kern="1200" cap="none" spc="0" normalizeH="0" baseline="0" noProof="0" dirty="0">
                <a:ln>
                  <a:noFill/>
                </a:ln>
                <a:solidFill>
                  <a:srgbClr val="7E22CE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User Experience</a:t>
            </a:r>
            <a:endParaRPr kumimoji="0" lang="en-US" sz="9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ext 31"/>
          <p:cNvSpPr/>
          <p:nvPr/>
        </p:nvSpPr>
        <p:spPr>
          <a:xfrm>
            <a:off x="476250" y="4800600"/>
            <a:ext cx="169768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Rich, responsive interfaces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ext 32"/>
          <p:cNvSpPr/>
          <p:nvPr/>
        </p:nvSpPr>
        <p:spPr>
          <a:xfrm>
            <a:off x="476250" y="4991100"/>
            <a:ext cx="148453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Instant data availability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Text 33"/>
          <p:cNvSpPr/>
          <p:nvPr/>
        </p:nvSpPr>
        <p:spPr>
          <a:xfrm>
            <a:off x="476250" y="5181600"/>
            <a:ext cx="155492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Feature-rich applications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 34"/>
          <p:cNvSpPr/>
          <p:nvPr/>
        </p:nvSpPr>
        <p:spPr>
          <a:xfrm>
            <a:off x="3371850" y="4572000"/>
            <a:ext cx="190706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1" i="0" u="none" strike="noStrike" kern="1200" cap="none" spc="0" normalizeH="0" baseline="0" noProof="0" dirty="0">
                <a:ln>
                  <a:noFill/>
                </a:ln>
                <a:solidFill>
                  <a:srgbClr val="15803D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Resource Conservation</a:t>
            </a:r>
            <a:endParaRPr kumimoji="0" lang="en-US" sz="9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 35"/>
          <p:cNvSpPr/>
          <p:nvPr/>
        </p:nvSpPr>
        <p:spPr>
          <a:xfrm>
            <a:off x="3295650" y="4800600"/>
            <a:ext cx="130854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Minimalist interfaces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 36"/>
          <p:cNvSpPr/>
          <p:nvPr/>
        </p:nvSpPr>
        <p:spPr>
          <a:xfrm>
            <a:off x="3295650" y="4991100"/>
            <a:ext cx="137762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Deferred data loading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ext 37"/>
          <p:cNvSpPr/>
          <p:nvPr/>
        </p:nvSpPr>
        <p:spPr>
          <a:xfrm>
            <a:off x="3295650" y="5181600"/>
            <a:ext cx="134046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Focused functionality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Text 38"/>
          <p:cNvSpPr/>
          <p:nvPr/>
        </p:nvSpPr>
        <p:spPr>
          <a:xfrm>
            <a:off x="266700" y="5448300"/>
            <a:ext cx="61188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1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Balancing point: User-controlled settings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Text 39"/>
          <p:cNvSpPr/>
          <p:nvPr/>
        </p:nvSpPr>
        <p:spPr>
          <a:xfrm>
            <a:off x="6362700" y="4133850"/>
            <a:ext cx="346870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0" b="1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Legacy Support vs. Optimization</a:t>
            </a:r>
            <a:endParaRPr kumimoji="0" lang="en-US" sz="12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ext 40"/>
          <p:cNvSpPr/>
          <p:nvPr/>
        </p:nvSpPr>
        <p:spPr>
          <a:xfrm>
            <a:off x="11681817" y="4114800"/>
            <a:ext cx="3352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6" b="1" i="0" u="none" strike="noStrike" kern="1200" cap="none" spc="0" normalizeH="0" baseline="0" noProof="0" dirty="0">
                <a:ln>
                  <a:noFill/>
                </a:ln>
                <a:solidFill>
                  <a:srgbClr val="F97316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VS</a:t>
            </a:r>
            <a:endParaRPr kumimoji="0" lang="en-US" sz="89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ext 41"/>
          <p:cNvSpPr/>
          <p:nvPr/>
        </p:nvSpPr>
        <p:spPr>
          <a:xfrm>
            <a:off x="6629400" y="4572000"/>
            <a:ext cx="129397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1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Legacy Support</a:t>
            </a:r>
            <a:endParaRPr kumimoji="0" lang="en-US" sz="9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ext 42"/>
          <p:cNvSpPr/>
          <p:nvPr/>
        </p:nvSpPr>
        <p:spPr>
          <a:xfrm>
            <a:off x="6572250" y="4800600"/>
            <a:ext cx="155525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Supporting old hardware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Text 43"/>
          <p:cNvSpPr/>
          <p:nvPr/>
        </p:nvSpPr>
        <p:spPr>
          <a:xfrm>
            <a:off x="6572250" y="4991100"/>
            <a:ext cx="159356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Maintaining compatibility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Text 44"/>
          <p:cNvSpPr/>
          <p:nvPr/>
        </p:nvSpPr>
        <p:spPr>
          <a:xfrm>
            <a:off x="6572250" y="5181600"/>
            <a:ext cx="1625977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Extended support periods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Text 45"/>
          <p:cNvSpPr/>
          <p:nvPr/>
        </p:nvSpPr>
        <p:spPr>
          <a:xfrm>
            <a:off x="9448800" y="4572000"/>
            <a:ext cx="106330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1" i="0" u="none" strike="noStrike" kern="1200" cap="none" spc="0" normalizeH="0" baseline="0" noProof="0" dirty="0">
                <a:ln>
                  <a:noFill/>
                </a:ln>
                <a:solidFill>
                  <a:srgbClr val="15803D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Optimization</a:t>
            </a:r>
            <a:endParaRPr kumimoji="0" lang="en-US" sz="9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Text 46"/>
          <p:cNvSpPr/>
          <p:nvPr/>
        </p:nvSpPr>
        <p:spPr>
          <a:xfrm>
            <a:off x="9391650" y="4800600"/>
            <a:ext cx="166510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efficient technologies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Text 47"/>
          <p:cNvSpPr/>
          <p:nvPr/>
        </p:nvSpPr>
        <p:spPr>
          <a:xfrm>
            <a:off x="9391650" y="4991100"/>
            <a:ext cx="198139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Breaking changes for efficiency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Text 48"/>
          <p:cNvSpPr/>
          <p:nvPr/>
        </p:nvSpPr>
        <p:spPr>
          <a:xfrm>
            <a:off x="9391650" y="5181600"/>
            <a:ext cx="201528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Hardware-specific optimizations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ext 49"/>
          <p:cNvSpPr/>
          <p:nvPr/>
        </p:nvSpPr>
        <p:spPr>
          <a:xfrm>
            <a:off x="6362700" y="5448300"/>
            <a:ext cx="61188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1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Balancing point: Tiered support with optimized paths</a:t>
            </a:r>
            <a:endParaRPr kumimoji="0" lang="en-US" sz="8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Text 50"/>
          <p:cNvSpPr/>
          <p:nvPr/>
        </p:nvSpPr>
        <p:spPr>
          <a:xfrm>
            <a:off x="381000" y="6591300"/>
            <a:ext cx="409424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Week 1: Operating Systems &amp; Computing Sustainability</a:t>
            </a:r>
            <a:endParaRPr kumimoji="0" lang="en-US" sz="9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Text 51"/>
          <p:cNvSpPr/>
          <p:nvPr/>
        </p:nvSpPr>
        <p:spPr>
          <a:xfrm>
            <a:off x="10977860" y="6591300"/>
            <a:ext cx="91645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0" i="0" u="none" strike="noStrike" kern="1200" cap="none" spc="0" normalizeH="0" baseline="0" noProof="0" dirty="0">
                <a:ln>
                  <a:noFill/>
                </a:ln>
                <a:solidFill>
                  <a:srgbClr val="4B5563"/>
                </a:solidFill>
                <a:effectLst/>
                <a:uLnTx/>
                <a:uFillTx/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9 of 11</a:t>
            </a:r>
            <a:endParaRPr kumimoji="0" lang="en-US" sz="9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1405</Words>
  <Application>Microsoft Office PowerPoint</Application>
  <PresentationFormat>Widescreen</PresentationFormat>
  <Paragraphs>323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Calibri</vt:lpstr>
      <vt:lpstr>Roboto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Shabih Fatima</cp:lastModifiedBy>
  <cp:revision>2</cp:revision>
  <dcterms:created xsi:type="dcterms:W3CDTF">2025-09-25T09:45:58Z</dcterms:created>
  <dcterms:modified xsi:type="dcterms:W3CDTF">2025-09-28T19:25:19Z</dcterms:modified>
</cp:coreProperties>
</file>